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72.xml" ContentType="application/vnd.openxmlformats-officedocument.presentationml.slide+xml"/>
  <Override PartName="/ppt/slides/slide8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s/slide7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s/slide89.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notesMasterIdLst>
    <p:notesMasterId r:id="rId91"/>
  </p:notesMasterIdLst>
  <p:sldIdLst>
    <p:sldId id="303" r:id="rId2"/>
    <p:sldId id="399" r:id="rId3"/>
    <p:sldId id="400" r:id="rId4"/>
    <p:sldId id="382" r:id="rId5"/>
    <p:sldId id="383" r:id="rId6"/>
    <p:sldId id="384" r:id="rId7"/>
    <p:sldId id="385" r:id="rId8"/>
    <p:sldId id="386" r:id="rId9"/>
    <p:sldId id="388" r:id="rId10"/>
    <p:sldId id="389" r:id="rId11"/>
    <p:sldId id="390" r:id="rId12"/>
    <p:sldId id="391" r:id="rId13"/>
    <p:sldId id="392" r:id="rId14"/>
    <p:sldId id="393" r:id="rId15"/>
    <p:sldId id="394" r:id="rId16"/>
    <p:sldId id="395" r:id="rId17"/>
    <p:sldId id="396" r:id="rId18"/>
    <p:sldId id="397" r:id="rId19"/>
    <p:sldId id="398" r:id="rId20"/>
    <p:sldId id="304" r:id="rId21"/>
    <p:sldId id="305" r:id="rId22"/>
    <p:sldId id="306" r:id="rId23"/>
    <p:sldId id="307" r:id="rId24"/>
    <p:sldId id="308" r:id="rId25"/>
    <p:sldId id="309" r:id="rId26"/>
    <p:sldId id="310" r:id="rId27"/>
    <p:sldId id="311" r:id="rId28"/>
    <p:sldId id="312" r:id="rId29"/>
    <p:sldId id="313" r:id="rId30"/>
    <p:sldId id="314" r:id="rId31"/>
    <p:sldId id="315" r:id="rId32"/>
    <p:sldId id="316" r:id="rId33"/>
    <p:sldId id="317" r:id="rId34"/>
    <p:sldId id="318" r:id="rId35"/>
    <p:sldId id="319" r:id="rId36"/>
    <p:sldId id="321" r:id="rId37"/>
    <p:sldId id="322" r:id="rId38"/>
    <p:sldId id="327" r:id="rId39"/>
    <p:sldId id="328" r:id="rId40"/>
    <p:sldId id="329" r:id="rId41"/>
    <p:sldId id="330" r:id="rId42"/>
    <p:sldId id="331" r:id="rId43"/>
    <p:sldId id="332" r:id="rId44"/>
    <p:sldId id="333" r:id="rId45"/>
    <p:sldId id="334" r:id="rId46"/>
    <p:sldId id="335" r:id="rId47"/>
    <p:sldId id="336" r:id="rId48"/>
    <p:sldId id="337" r:id="rId49"/>
    <p:sldId id="338" r:id="rId50"/>
    <p:sldId id="339" r:id="rId51"/>
    <p:sldId id="340" r:id="rId52"/>
    <p:sldId id="341" r:id="rId53"/>
    <p:sldId id="342" r:id="rId54"/>
    <p:sldId id="380" r:id="rId55"/>
    <p:sldId id="381" r:id="rId56"/>
    <p:sldId id="346" r:id="rId57"/>
    <p:sldId id="347" r:id="rId58"/>
    <p:sldId id="348" r:id="rId59"/>
    <p:sldId id="349" r:id="rId60"/>
    <p:sldId id="350" r:id="rId61"/>
    <p:sldId id="351" r:id="rId62"/>
    <p:sldId id="352" r:id="rId63"/>
    <p:sldId id="353" r:id="rId64"/>
    <p:sldId id="354" r:id="rId65"/>
    <p:sldId id="355" r:id="rId66"/>
    <p:sldId id="356" r:id="rId67"/>
    <p:sldId id="357" r:id="rId68"/>
    <p:sldId id="358" r:id="rId69"/>
    <p:sldId id="359" r:id="rId70"/>
    <p:sldId id="360" r:id="rId71"/>
    <p:sldId id="361" r:id="rId72"/>
    <p:sldId id="362" r:id="rId73"/>
    <p:sldId id="363" r:id="rId74"/>
    <p:sldId id="364" r:id="rId75"/>
    <p:sldId id="365" r:id="rId76"/>
    <p:sldId id="366" r:id="rId77"/>
    <p:sldId id="367" r:id="rId78"/>
    <p:sldId id="368" r:id="rId79"/>
    <p:sldId id="369" r:id="rId80"/>
    <p:sldId id="370" r:id="rId81"/>
    <p:sldId id="371" r:id="rId82"/>
    <p:sldId id="372" r:id="rId83"/>
    <p:sldId id="373" r:id="rId84"/>
    <p:sldId id="374" r:id="rId85"/>
    <p:sldId id="375" r:id="rId86"/>
    <p:sldId id="376" r:id="rId87"/>
    <p:sldId id="377" r:id="rId88"/>
    <p:sldId id="378" r:id="rId89"/>
    <p:sldId id="379" r:id="rId9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0CC00"/>
    <a:srgbClr val="CC00CC"/>
    <a:srgbClr val="9966FF"/>
    <a:srgbClr val="FF3300"/>
    <a:srgbClr val="00FFFF"/>
    <a:srgbClr val="FF00F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91"/>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6CA288-C913-478A-974E-1B9D0BF1B851}" type="datetimeFigureOut">
              <a:rPr lang="en-GB" smtClean="0"/>
              <a:pPr/>
              <a:t>14/08/2023</a:t>
            </a:fld>
            <a:endParaRPr lang="en-GB"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6DAADD-AC7F-4C72-887C-261BBD23426C}" type="slidenum">
              <a:rPr lang="en-GB" smtClean="0"/>
              <a:pPr/>
              <a:t>‹#›</a:t>
            </a:fld>
            <a:endParaRPr lang="en-GB" dirty="0"/>
          </a:p>
        </p:txBody>
      </p:sp>
    </p:spTree>
    <p:extLst>
      <p:ext uri="{BB962C8B-B14F-4D97-AF65-F5344CB8AC3E}">
        <p14:creationId xmlns="" xmlns:p14="http://schemas.microsoft.com/office/powerpoint/2010/main" val="2063287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Rectangle 5"/>
          <p:cNvSpPr>
            <a:spLocks noGrp="1" noChangeArrowheads="1"/>
          </p:cNvSpPr>
          <p:nvPr>
            <p:ph type="ftr" sz="quarter" idx="11"/>
          </p:nvPr>
        </p:nvSpPr>
        <p:spPr>
          <a:xfrm>
            <a:off x="3124200" y="6400800"/>
            <a:ext cx="3694113" cy="457200"/>
          </a:xfrm>
          <a:prstGeom prst="rect">
            <a:avLst/>
          </a:prstGeom>
          <a:ln/>
        </p:spPr>
        <p:txBody>
          <a:bodyPr/>
          <a:lstStyle>
            <a:lvl1pPr>
              <a:defRPr/>
            </a:lvl1pPr>
          </a:lstStyle>
          <a:p>
            <a:pPr>
              <a:defRPr/>
            </a:pPr>
            <a:endParaRPr lang="en-US" dirty="0"/>
          </a:p>
        </p:txBody>
      </p:sp>
    </p:spTree>
    <p:extLst>
      <p:ext uri="{BB962C8B-B14F-4D97-AF65-F5344CB8AC3E}">
        <p14:creationId xmlns="" xmlns:p14="http://schemas.microsoft.com/office/powerpoint/2010/main" val="1682607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1"/>
          </p:nvPr>
        </p:nvSpPr>
        <p:spPr>
          <a:xfrm>
            <a:off x="3124200" y="6400800"/>
            <a:ext cx="3694113" cy="45720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xfrm>
            <a:off x="7239000" y="6415088"/>
            <a:ext cx="1905000" cy="314325"/>
          </a:xfrm>
          <a:prstGeom prst="rect">
            <a:avLst/>
          </a:prstGeom>
          <a:ln/>
        </p:spPr>
        <p:txBody>
          <a:bodyPr/>
          <a:lstStyle>
            <a:lvl1pPr>
              <a:defRPr/>
            </a:lvl1pPr>
          </a:lstStyle>
          <a:p>
            <a:pPr>
              <a:defRPr/>
            </a:pPr>
            <a:fld id="{51EDAF45-A1ED-443F-B7DC-99AC8969684E}" type="slidenum">
              <a:rPr lang="en-US"/>
              <a:pPr>
                <a:defRPr/>
              </a:pPr>
              <a:t>‹#›</a:t>
            </a:fld>
            <a:endParaRPr lang="en-US" dirty="0"/>
          </a:p>
        </p:txBody>
      </p:sp>
    </p:spTree>
    <p:extLst>
      <p:ext uri="{BB962C8B-B14F-4D97-AF65-F5344CB8AC3E}">
        <p14:creationId xmlns="" xmlns:p14="http://schemas.microsoft.com/office/powerpoint/2010/main" val="104219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5" name="Rectangle 5"/>
          <p:cNvSpPr>
            <a:spLocks noGrp="1" noChangeArrowheads="1"/>
          </p:cNvSpPr>
          <p:nvPr>
            <p:ph type="ftr" sz="quarter" idx="11"/>
          </p:nvPr>
        </p:nvSpPr>
        <p:spPr>
          <a:xfrm>
            <a:off x="3124200" y="6400800"/>
            <a:ext cx="3694113" cy="457200"/>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xfrm>
            <a:off x="7239000" y="6415088"/>
            <a:ext cx="1905000" cy="314325"/>
          </a:xfrm>
          <a:prstGeom prst="rect">
            <a:avLst/>
          </a:prstGeom>
          <a:ln/>
        </p:spPr>
        <p:txBody>
          <a:bodyPr/>
          <a:lstStyle>
            <a:lvl1pPr>
              <a:defRPr/>
            </a:lvl1pPr>
          </a:lstStyle>
          <a:p>
            <a:pPr>
              <a:defRPr/>
            </a:pPr>
            <a:fld id="{7C9E8333-71C2-4DC6-B430-940BC8F3F786}" type="slidenum">
              <a:rPr lang="en-US"/>
              <a:pPr>
                <a:defRPr/>
              </a:pPr>
              <a:t>‹#›</a:t>
            </a:fld>
            <a:endParaRPr lang="en-US" dirty="0"/>
          </a:p>
        </p:txBody>
      </p:sp>
    </p:spTree>
    <p:extLst>
      <p:ext uri="{BB962C8B-B14F-4D97-AF65-F5344CB8AC3E}">
        <p14:creationId xmlns="" xmlns:p14="http://schemas.microsoft.com/office/powerpoint/2010/main" val="2679252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Rectangle 5"/>
          <p:cNvSpPr>
            <a:spLocks noGrp="1" noChangeArrowheads="1"/>
          </p:cNvSpPr>
          <p:nvPr>
            <p:ph type="ftr" sz="quarter" idx="11"/>
          </p:nvPr>
        </p:nvSpPr>
        <p:spPr>
          <a:xfrm>
            <a:off x="3124200" y="6400800"/>
            <a:ext cx="3694113" cy="457200"/>
          </a:xfrm>
          <a:prstGeom prst="rect">
            <a:avLst/>
          </a:prstGeom>
          <a:ln/>
        </p:spPr>
        <p:txBody>
          <a:bodyPr/>
          <a:lstStyle>
            <a:lvl1pPr>
              <a:defRPr/>
            </a:lvl1pPr>
          </a:lstStyle>
          <a:p>
            <a:pPr>
              <a:defRPr/>
            </a:pPr>
            <a:endParaRPr lang="en-US" dirty="0"/>
          </a:p>
        </p:txBody>
      </p:sp>
      <p:sp>
        <p:nvSpPr>
          <p:cNvPr id="4" name="Rectangle 6"/>
          <p:cNvSpPr>
            <a:spLocks noGrp="1" noChangeArrowheads="1"/>
          </p:cNvSpPr>
          <p:nvPr>
            <p:ph type="sldNum" sz="quarter" idx="12"/>
          </p:nvPr>
        </p:nvSpPr>
        <p:spPr>
          <a:xfrm>
            <a:off x="7239000" y="6510785"/>
            <a:ext cx="1905000" cy="314325"/>
          </a:xfrm>
          <a:prstGeom prst="rect">
            <a:avLst/>
          </a:prstGeom>
          <a:ln/>
        </p:spPr>
        <p:txBody>
          <a:bodyPr/>
          <a:lstStyle>
            <a:lvl1pPr>
              <a:defRPr sz="1200"/>
            </a:lvl1pPr>
          </a:lstStyle>
          <a:p>
            <a:pPr>
              <a:defRPr/>
            </a:pPr>
            <a:fld id="{CCE60E7C-9340-4E78-8FF1-5B9A5C8058C3}" type="slidenum">
              <a:rPr lang="en-US" smtClean="0"/>
              <a:pPr>
                <a:defRPr/>
              </a:pPr>
              <a:t>‹#›</a:t>
            </a:fld>
            <a:endParaRPr lang="en-US" dirty="0"/>
          </a:p>
        </p:txBody>
      </p:sp>
    </p:spTree>
    <p:extLst>
      <p:ext uri="{BB962C8B-B14F-4D97-AF65-F5344CB8AC3E}">
        <p14:creationId xmlns="" xmlns:p14="http://schemas.microsoft.com/office/powerpoint/2010/main" val="2242921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10" descr="PPT values"/>
          <p:cNvPicPr>
            <a:picLocks noChangeAspect="1" noChangeArrowheads="1"/>
          </p:cNvPicPr>
          <p:nvPr/>
        </p:nvPicPr>
        <p:blipFill>
          <a:blip r:embed="rId6" cstate="print"/>
          <a:srcRect/>
          <a:stretch>
            <a:fillRect/>
          </a:stretch>
        </p:blipFill>
        <p:spPr bwMode="auto">
          <a:xfrm>
            <a:off x="2819400" y="6600825"/>
            <a:ext cx="5943600" cy="144463"/>
          </a:xfrm>
          <a:prstGeom prst="rect">
            <a:avLst/>
          </a:prstGeom>
          <a:noFill/>
          <a:ln w="9525">
            <a:noFill/>
            <a:miter lim="800000"/>
            <a:headEnd/>
            <a:tailEnd/>
          </a:ln>
        </p:spPr>
      </p:pic>
      <p:pic>
        <p:nvPicPr>
          <p:cNvPr id="1027" name="Picture 11" descr="PPT inside"/>
          <p:cNvPicPr>
            <a:picLocks noChangeAspect="1" noChangeArrowheads="1"/>
          </p:cNvPicPr>
          <p:nvPr/>
        </p:nvPicPr>
        <p:blipFill>
          <a:blip r:embed="rId7" cstate="print"/>
          <a:srcRect t="19157" b="25415"/>
          <a:stretch>
            <a:fillRect/>
          </a:stretch>
        </p:blipFill>
        <p:spPr bwMode="auto">
          <a:xfrm>
            <a:off x="0" y="0"/>
            <a:ext cx="9145588" cy="688975"/>
          </a:xfrm>
          <a:prstGeom prst="rect">
            <a:avLst/>
          </a:prstGeom>
          <a:noFill/>
          <a:ln w="9525">
            <a:noFill/>
            <a:miter lim="800000"/>
            <a:headEnd/>
            <a:tailEnd/>
          </a:ln>
        </p:spPr>
      </p:pic>
      <p:pic>
        <p:nvPicPr>
          <p:cNvPr id="1031" name="Picture 16"/>
          <p:cNvPicPr>
            <a:picLocks noChangeAspect="1" noChangeArrowheads="1"/>
          </p:cNvPicPr>
          <p:nvPr/>
        </p:nvPicPr>
        <p:blipFill>
          <a:blip r:embed="rId8" cstate="print"/>
          <a:srcRect/>
          <a:stretch>
            <a:fillRect/>
          </a:stretch>
        </p:blipFill>
        <p:spPr bwMode="auto">
          <a:xfrm>
            <a:off x="7733610" y="122454"/>
            <a:ext cx="1242805" cy="432955"/>
          </a:xfrm>
          <a:prstGeom prst="rect">
            <a:avLst/>
          </a:prstGeom>
          <a:noFill/>
          <a:ln w="9525">
            <a:noFill/>
            <a:miter lim="800000"/>
            <a:headEnd/>
            <a:tailEnd/>
          </a:ln>
        </p:spPr>
      </p:pic>
      <p:sp>
        <p:nvSpPr>
          <p:cNvPr id="115721" name="Text Box 9"/>
          <p:cNvSpPr txBox="1">
            <a:spLocks noChangeArrowheads="1"/>
          </p:cNvSpPr>
          <p:nvPr/>
        </p:nvSpPr>
        <p:spPr bwMode="auto">
          <a:xfrm rot="-5400000">
            <a:off x="-2905887" y="3594346"/>
            <a:ext cx="6180074" cy="369332"/>
          </a:xfrm>
          <a:prstGeom prst="rect">
            <a:avLst/>
          </a:prstGeom>
          <a:solidFill>
            <a:srgbClr val="004282"/>
          </a:solidFill>
          <a:ln w="9525" algn="ctr">
            <a:noFill/>
            <a:miter lim="800000"/>
            <a:headEnd/>
            <a:tailEnd/>
          </a:ln>
          <a:effectLst/>
        </p:spPr>
        <p:txBody>
          <a:bodyPr wrap="square">
            <a:spAutoFit/>
          </a:bodyPr>
          <a:lstStyle/>
          <a:p>
            <a:pPr algn="ctr">
              <a:spcBef>
                <a:spcPct val="50000"/>
              </a:spcBef>
              <a:defRPr/>
            </a:pPr>
            <a:r>
              <a:rPr lang="en-US" sz="1800" b="0" dirty="0">
                <a:solidFill>
                  <a:schemeClr val="bg1"/>
                </a:solidFill>
                <a:latin typeface="+mn-lt"/>
              </a:rPr>
              <a:t>GMR Institute of Technology</a:t>
            </a:r>
            <a:r>
              <a:rPr lang="en-US" sz="1800" b="0" dirty="0">
                <a:solidFill>
                  <a:schemeClr val="bg1"/>
                </a:solidFill>
                <a:latin typeface="Verdana" pitchFamily="34" charset="0"/>
              </a:rPr>
              <a:t> </a:t>
            </a:r>
          </a:p>
        </p:txBody>
      </p:sp>
    </p:spTree>
    <p:extLst>
      <p:ext uri="{BB962C8B-B14F-4D97-AF65-F5344CB8AC3E}">
        <p14:creationId xmlns="" xmlns:p14="http://schemas.microsoft.com/office/powerpoint/2010/main" val="1084018900"/>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Lst>
  <p:hf hdr="0" ftr="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ea typeface="ＭＳ Ｐゴシック"/>
          <a:cs typeface="ＭＳ Ｐゴシック"/>
        </a:defRPr>
      </a:lvl2pPr>
      <a:lvl3pPr algn="ctr" rtl="0" eaLnBrk="0" fontAlgn="base" hangingPunct="0">
        <a:spcBef>
          <a:spcPct val="0"/>
        </a:spcBef>
        <a:spcAft>
          <a:spcPct val="0"/>
        </a:spcAft>
        <a:defRPr sz="4400">
          <a:solidFill>
            <a:schemeClr val="tx2"/>
          </a:solidFill>
          <a:latin typeface="Arial" pitchFamily="34" charset="0"/>
          <a:ea typeface="ＭＳ Ｐゴシック"/>
          <a:cs typeface="ＭＳ Ｐゴシック"/>
        </a:defRPr>
      </a:lvl3pPr>
      <a:lvl4pPr algn="ctr" rtl="0" eaLnBrk="0" fontAlgn="base" hangingPunct="0">
        <a:spcBef>
          <a:spcPct val="0"/>
        </a:spcBef>
        <a:spcAft>
          <a:spcPct val="0"/>
        </a:spcAft>
        <a:defRPr sz="4400">
          <a:solidFill>
            <a:schemeClr val="tx2"/>
          </a:solidFill>
          <a:latin typeface="Arial" pitchFamily="34" charset="0"/>
          <a:ea typeface="ＭＳ Ｐゴシック"/>
          <a:cs typeface="ＭＳ Ｐゴシック"/>
        </a:defRPr>
      </a:lvl4pPr>
      <a:lvl5pPr algn="ctr" rtl="0" eaLnBrk="0" fontAlgn="base" hangingPunct="0">
        <a:spcBef>
          <a:spcPct val="0"/>
        </a:spcBef>
        <a:spcAft>
          <a:spcPct val="0"/>
        </a:spcAft>
        <a:defRPr sz="4400">
          <a:solidFill>
            <a:schemeClr val="tx2"/>
          </a:solidFill>
          <a:latin typeface="Arial" pitchFamily="34" charset="0"/>
          <a:ea typeface="ＭＳ Ｐゴシック"/>
          <a:cs typeface="ＭＳ Ｐゴシック"/>
        </a:defRPr>
      </a:lvl5pPr>
      <a:lvl6pPr marL="457200" algn="ctr" rtl="0" fontAlgn="base">
        <a:spcBef>
          <a:spcPct val="0"/>
        </a:spcBef>
        <a:spcAft>
          <a:spcPct val="0"/>
        </a:spcAft>
        <a:defRPr sz="4400">
          <a:solidFill>
            <a:schemeClr val="tx2"/>
          </a:solidFill>
          <a:latin typeface="Arial" pitchFamily="34" charset="0"/>
          <a:ea typeface="ＭＳ Ｐゴシック"/>
          <a:cs typeface="ＭＳ Ｐゴシック"/>
        </a:defRPr>
      </a:lvl6pPr>
      <a:lvl7pPr marL="914400" algn="ctr" rtl="0" fontAlgn="base">
        <a:spcBef>
          <a:spcPct val="0"/>
        </a:spcBef>
        <a:spcAft>
          <a:spcPct val="0"/>
        </a:spcAft>
        <a:defRPr sz="4400">
          <a:solidFill>
            <a:schemeClr val="tx2"/>
          </a:solidFill>
          <a:latin typeface="Arial" pitchFamily="34" charset="0"/>
          <a:ea typeface="ＭＳ Ｐゴシック"/>
          <a:cs typeface="ＭＳ Ｐゴシック"/>
        </a:defRPr>
      </a:lvl7pPr>
      <a:lvl8pPr marL="1371600" algn="ctr" rtl="0" fontAlgn="base">
        <a:spcBef>
          <a:spcPct val="0"/>
        </a:spcBef>
        <a:spcAft>
          <a:spcPct val="0"/>
        </a:spcAft>
        <a:defRPr sz="4400">
          <a:solidFill>
            <a:schemeClr val="tx2"/>
          </a:solidFill>
          <a:latin typeface="Arial" pitchFamily="34" charset="0"/>
          <a:ea typeface="ＭＳ Ｐゴシック"/>
          <a:cs typeface="ＭＳ Ｐゴシック"/>
        </a:defRPr>
      </a:lvl8pPr>
      <a:lvl9pPr marL="1828800" algn="ctr" rtl="0" fontAlgn="base">
        <a:spcBef>
          <a:spcPct val="0"/>
        </a:spcBef>
        <a:spcAft>
          <a:spcPct val="0"/>
        </a:spcAft>
        <a:defRPr sz="4400">
          <a:solidFill>
            <a:schemeClr val="tx2"/>
          </a:solidFill>
          <a:latin typeface="Arial" pitchFamily="34" charset="0"/>
          <a:ea typeface="ＭＳ Ｐゴシック"/>
          <a:cs typeface="ＭＳ Ｐゴシック"/>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47801"/>
            <a:ext cx="7772400" cy="2152650"/>
          </a:xfrm>
        </p:spPr>
        <p:txBody>
          <a:bodyPr/>
          <a:lstStyle/>
          <a:p>
            <a:r>
              <a:rPr lang="en-US" dirty="0">
                <a:latin typeface="Cambria" pitchFamily="18" charset="0"/>
                <a:ea typeface="Cambria" pitchFamily="18" charset="0"/>
              </a:rPr>
              <a:t>Software Project Management</a:t>
            </a:r>
            <a:br>
              <a:rPr lang="en-US" dirty="0">
                <a:latin typeface="Cambria" pitchFamily="18" charset="0"/>
                <a:ea typeface="Cambria" pitchFamily="18" charset="0"/>
              </a:rPr>
            </a:br>
            <a:r>
              <a:rPr lang="en-US" dirty="0">
                <a:latin typeface="Cambria" pitchFamily="18" charset="0"/>
                <a:ea typeface="Cambria" pitchFamily="18" charset="0"/>
              </a:rPr>
              <a:t/>
            </a:r>
            <a:br>
              <a:rPr lang="en-US" dirty="0">
                <a:latin typeface="Cambria" pitchFamily="18" charset="0"/>
                <a:ea typeface="Cambria" pitchFamily="18" charset="0"/>
              </a:rPr>
            </a:br>
            <a:r>
              <a:rPr lang="en-US" sz="3600" dirty="0">
                <a:solidFill>
                  <a:srgbClr val="FF0000"/>
                </a:solidFill>
                <a:latin typeface="Cambria" pitchFamily="18" charset="0"/>
                <a:ea typeface="Cambria" pitchFamily="18" charset="0"/>
              </a:rPr>
              <a:t>UNIT - 1</a:t>
            </a:r>
          </a:p>
        </p:txBody>
      </p:sp>
      <p:sp>
        <p:nvSpPr>
          <p:cNvPr id="3" name="Subtitle 2"/>
          <p:cNvSpPr>
            <a:spLocks noGrp="1"/>
          </p:cNvSpPr>
          <p:nvPr>
            <p:ph type="subTitle" idx="1"/>
          </p:nvPr>
        </p:nvSpPr>
        <p:spPr/>
        <p:txBody>
          <a:bodyPr/>
          <a:lstStyle/>
          <a:p>
            <a:r>
              <a:rPr lang="en-US" dirty="0">
                <a:latin typeface="Cambria" pitchFamily="18" charset="0"/>
                <a:ea typeface="Cambria" pitchFamily="18" charset="0"/>
              </a:rPr>
              <a:t>Dr. </a:t>
            </a:r>
            <a:r>
              <a:rPr lang="en-US" dirty="0" err="1">
                <a:latin typeface="Cambria" pitchFamily="18" charset="0"/>
                <a:ea typeface="Cambria" pitchFamily="18" charset="0"/>
              </a:rPr>
              <a:t>K.Jayasri</a:t>
            </a:r>
            <a:endParaRPr lang="en-US" dirty="0">
              <a:latin typeface="Cambria" pitchFamily="18" charset="0"/>
              <a:ea typeface="Cambria" pitchFamily="18" charset="0"/>
            </a:endParaRPr>
          </a:p>
          <a:p>
            <a:r>
              <a:rPr lang="en-US">
                <a:latin typeface="Cambria" pitchFamily="18" charset="0"/>
                <a:ea typeface="Cambria" pitchFamily="18" charset="0"/>
              </a:rPr>
              <a:t>Associate Professor/IT</a:t>
            </a:r>
            <a:endParaRPr lang="en-US" dirty="0">
              <a:latin typeface="Cambria" pitchFamily="18" charset="0"/>
              <a:ea typeface="Cambria" pitchFamily="18" charset="0"/>
            </a:endParaRPr>
          </a:p>
          <a:p>
            <a:r>
              <a:rPr lang="en-US" dirty="0">
                <a:latin typeface="Cambria" pitchFamily="18" charset="0"/>
                <a:ea typeface="Cambria" pitchFamily="18" charset="0"/>
              </a:rPr>
              <a:t>GMRIT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lstStyle/>
          <a:p>
            <a:r>
              <a:rPr lang="en-US" sz="3600" dirty="0">
                <a:solidFill>
                  <a:srgbClr val="FF0000"/>
                </a:solidFill>
              </a:rPr>
              <a:t>Software project manager</a:t>
            </a:r>
          </a:p>
        </p:txBody>
      </p:sp>
      <p:sp>
        <p:nvSpPr>
          <p:cNvPr id="3" name="Content Placeholder 2"/>
          <p:cNvSpPr>
            <a:spLocks noGrp="1"/>
          </p:cNvSpPr>
          <p:nvPr>
            <p:ph idx="1"/>
          </p:nvPr>
        </p:nvSpPr>
        <p:spPr>
          <a:xfrm>
            <a:off x="457200" y="838200"/>
            <a:ext cx="8229600" cy="5287963"/>
          </a:xfrm>
        </p:spPr>
        <p:txBody>
          <a:bodyPr>
            <a:normAutofit/>
          </a:bodyPr>
          <a:lstStyle/>
          <a:p>
            <a:pPr>
              <a:buNone/>
            </a:pPr>
            <a:r>
              <a:rPr lang="en-US" dirty="0"/>
              <a:t>		Let us see few </a:t>
            </a:r>
            <a:r>
              <a:rPr lang="en-US" b="1" dirty="0"/>
              <a:t>responsibilities</a:t>
            </a:r>
            <a:r>
              <a:rPr lang="en-US" dirty="0"/>
              <a:t> that a </a:t>
            </a:r>
          </a:p>
          <a:p>
            <a:pPr>
              <a:buNone/>
            </a:pPr>
            <a:r>
              <a:rPr lang="en-US" dirty="0"/>
              <a:t>project manager shoulders –</a:t>
            </a:r>
          </a:p>
          <a:p>
            <a:pPr>
              <a:buNone/>
            </a:pPr>
            <a:endParaRPr lang="en-US" dirty="0"/>
          </a:p>
          <a:p>
            <a:r>
              <a:rPr lang="en-US" dirty="0"/>
              <a:t>Managing People</a:t>
            </a:r>
          </a:p>
          <a:p>
            <a:r>
              <a:rPr lang="en-US" dirty="0"/>
              <a:t>Act as project leader</a:t>
            </a:r>
          </a:p>
          <a:p>
            <a:r>
              <a:rPr lang="en-US" dirty="0"/>
              <a:t>Liaison with stakeholders</a:t>
            </a:r>
          </a:p>
          <a:p>
            <a:r>
              <a:rPr lang="en-US" dirty="0"/>
              <a:t>Managing human resources</a:t>
            </a:r>
          </a:p>
          <a:p>
            <a:r>
              <a:rPr lang="en-US" dirty="0"/>
              <a:t>Setting up reporting hierarchy etc.</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sz="3600" dirty="0">
                <a:solidFill>
                  <a:srgbClr val="FF0000"/>
                </a:solidFill>
              </a:rPr>
              <a:t>Software project manager</a:t>
            </a:r>
          </a:p>
        </p:txBody>
      </p:sp>
      <p:sp>
        <p:nvSpPr>
          <p:cNvPr id="3" name="Content Placeholder 2"/>
          <p:cNvSpPr>
            <a:spLocks noGrp="1"/>
          </p:cNvSpPr>
          <p:nvPr>
            <p:ph idx="1"/>
          </p:nvPr>
        </p:nvSpPr>
        <p:spPr>
          <a:xfrm>
            <a:off x="457200" y="914400"/>
            <a:ext cx="8229600" cy="5211763"/>
          </a:xfrm>
        </p:spPr>
        <p:txBody>
          <a:bodyPr>
            <a:normAutofit/>
          </a:bodyPr>
          <a:lstStyle/>
          <a:p>
            <a:pPr>
              <a:buNone/>
            </a:pPr>
            <a:r>
              <a:rPr lang="en-US" b="1" dirty="0"/>
              <a:t>Managing Project</a:t>
            </a:r>
          </a:p>
          <a:p>
            <a:pPr>
              <a:buNone/>
            </a:pPr>
            <a:endParaRPr lang="en-US" b="1" dirty="0"/>
          </a:p>
          <a:p>
            <a:r>
              <a:rPr lang="en-US" dirty="0"/>
              <a:t>Defining and setting up project scope</a:t>
            </a:r>
          </a:p>
          <a:p>
            <a:r>
              <a:rPr lang="en-US" dirty="0"/>
              <a:t>Managing project management activities</a:t>
            </a:r>
          </a:p>
          <a:p>
            <a:r>
              <a:rPr lang="en-US" dirty="0"/>
              <a:t>Monitoring progress and performance</a:t>
            </a:r>
          </a:p>
          <a:p>
            <a:r>
              <a:rPr lang="en-US" dirty="0"/>
              <a:t>Risk analysis at every phase</a:t>
            </a:r>
          </a:p>
          <a:p>
            <a:r>
              <a:rPr lang="en-US" dirty="0"/>
              <a:t>Take necessary step to avoid or come out of problems</a:t>
            </a:r>
          </a:p>
          <a:p>
            <a:r>
              <a:rPr lang="en-US" dirty="0"/>
              <a:t>Act as project spokesperson</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4000" dirty="0">
                <a:solidFill>
                  <a:srgbClr val="FF0000"/>
                </a:solidFill>
              </a:rPr>
              <a:t>    Software Management Activities</a:t>
            </a:r>
            <a:r>
              <a:rPr lang="en-US" dirty="0"/>
              <a:t/>
            </a:r>
            <a:br>
              <a:rPr lang="en-US" dirty="0"/>
            </a:br>
            <a:endParaRPr lang="en-US" b="1" dirty="0"/>
          </a:p>
        </p:txBody>
      </p:sp>
      <p:sp>
        <p:nvSpPr>
          <p:cNvPr id="3" name="Content Placeholder 2"/>
          <p:cNvSpPr>
            <a:spLocks noGrp="1"/>
          </p:cNvSpPr>
          <p:nvPr>
            <p:ph idx="1"/>
          </p:nvPr>
        </p:nvSpPr>
        <p:spPr>
          <a:xfrm>
            <a:off x="457200" y="1219200"/>
            <a:ext cx="8229600" cy="4906963"/>
          </a:xfrm>
        </p:spPr>
        <p:txBody>
          <a:bodyPr>
            <a:normAutofit fontScale="92500" lnSpcReduction="10000"/>
          </a:bodyPr>
          <a:lstStyle/>
          <a:p>
            <a:pPr algn="just">
              <a:buNone/>
            </a:pPr>
            <a:r>
              <a:rPr lang="en-US" dirty="0"/>
              <a:t>	Software project management comprises of a number of activities, which contains planning of project, deciding scope of software product, estimation of cost in various terms, scheduling of tasks and events, and resource management. Project management activities may include: </a:t>
            </a:r>
          </a:p>
          <a:p>
            <a:pPr algn="ctr">
              <a:buNone/>
            </a:pPr>
            <a:r>
              <a:rPr lang="en-US" b="1" dirty="0"/>
              <a:t>Project Planning</a:t>
            </a:r>
            <a:endParaRPr lang="en-US" dirty="0"/>
          </a:p>
          <a:p>
            <a:pPr algn="ctr">
              <a:buNone/>
            </a:pPr>
            <a:r>
              <a:rPr lang="en-US" b="1" dirty="0"/>
              <a:t>       Scope Management</a:t>
            </a:r>
            <a:endParaRPr lang="en-US" dirty="0"/>
          </a:p>
          <a:p>
            <a:pPr algn="ctr">
              <a:buNone/>
            </a:pPr>
            <a:r>
              <a:rPr lang="en-US" b="1" dirty="0"/>
              <a:t>    Project Estimation</a:t>
            </a:r>
            <a:endParaRPr lang="en-US" dirty="0"/>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Autofit/>
          </a:bodyPr>
          <a:lstStyle/>
          <a:p>
            <a:pPr algn="l"/>
            <a:r>
              <a:rPr lang="en-US" sz="3600" dirty="0">
                <a:solidFill>
                  <a:srgbClr val="FF0000"/>
                </a:solidFill>
              </a:rPr>
              <a:t>    Software Management Activities</a:t>
            </a:r>
            <a:br>
              <a:rPr lang="en-US" sz="3600" dirty="0">
                <a:solidFill>
                  <a:srgbClr val="FF0000"/>
                </a:solidFill>
              </a:rPr>
            </a:br>
            <a:endParaRPr lang="en-US" sz="3600" b="1" dirty="0">
              <a:solidFill>
                <a:srgbClr val="FF0000"/>
              </a:solidFill>
            </a:endParaRPr>
          </a:p>
        </p:txBody>
      </p:sp>
      <p:sp>
        <p:nvSpPr>
          <p:cNvPr id="3" name="Content Placeholder 2"/>
          <p:cNvSpPr>
            <a:spLocks noGrp="1"/>
          </p:cNvSpPr>
          <p:nvPr>
            <p:ph idx="1"/>
          </p:nvPr>
        </p:nvSpPr>
        <p:spPr>
          <a:xfrm>
            <a:off x="457200" y="1219200"/>
            <a:ext cx="8229600" cy="4906963"/>
          </a:xfrm>
        </p:spPr>
        <p:txBody>
          <a:bodyPr>
            <a:normAutofit fontScale="92500" lnSpcReduction="10000"/>
          </a:bodyPr>
          <a:lstStyle/>
          <a:p>
            <a:pPr>
              <a:buNone/>
            </a:pPr>
            <a:r>
              <a:rPr lang="en-US" b="1" dirty="0"/>
              <a:t>Project Planning</a:t>
            </a:r>
          </a:p>
          <a:p>
            <a:pPr>
              <a:buNone/>
            </a:pPr>
            <a:endParaRPr lang="en-US" b="1" dirty="0"/>
          </a:p>
          <a:p>
            <a:pPr algn="just"/>
            <a:r>
              <a:rPr lang="en-US" dirty="0"/>
              <a:t>Software project planning is task, which is performed before the production of software actually starts.</a:t>
            </a:r>
          </a:p>
          <a:p>
            <a:pPr algn="just"/>
            <a:r>
              <a:rPr lang="en-US" dirty="0"/>
              <a:t> It is there for the software production but involves no concrete activity that has any direction connection with software production.</a:t>
            </a:r>
          </a:p>
          <a:p>
            <a:pPr algn="just"/>
            <a:r>
              <a:rPr lang="en-US" dirty="0"/>
              <a:t>it is a set of multiple processes, which facilitates software production</a:t>
            </a:r>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noAutofit/>
          </a:bodyPr>
          <a:lstStyle/>
          <a:p>
            <a:pPr algn="l"/>
            <a:r>
              <a:rPr lang="en-US" sz="3600" dirty="0">
                <a:solidFill>
                  <a:srgbClr val="FF0000"/>
                </a:solidFill>
              </a:rPr>
              <a:t>    Software Management Activities</a:t>
            </a:r>
            <a:br>
              <a:rPr lang="en-US" sz="3600" dirty="0">
                <a:solidFill>
                  <a:srgbClr val="FF0000"/>
                </a:solidFill>
              </a:rPr>
            </a:br>
            <a:endParaRPr lang="en-US" sz="3600" b="1" dirty="0">
              <a:solidFill>
                <a:srgbClr val="FF0000"/>
              </a:solidFill>
            </a:endParaRPr>
          </a:p>
        </p:txBody>
      </p:sp>
      <p:sp>
        <p:nvSpPr>
          <p:cNvPr id="3" name="Content Placeholder 2"/>
          <p:cNvSpPr>
            <a:spLocks noGrp="1"/>
          </p:cNvSpPr>
          <p:nvPr>
            <p:ph idx="1"/>
          </p:nvPr>
        </p:nvSpPr>
        <p:spPr>
          <a:xfrm>
            <a:off x="457200" y="1219200"/>
            <a:ext cx="8229600" cy="4906963"/>
          </a:xfrm>
        </p:spPr>
        <p:txBody>
          <a:bodyPr>
            <a:normAutofit fontScale="85000" lnSpcReduction="20000"/>
          </a:bodyPr>
          <a:lstStyle/>
          <a:p>
            <a:pPr>
              <a:buNone/>
            </a:pPr>
            <a:r>
              <a:rPr lang="en-US" b="1" dirty="0"/>
              <a:t>Scope Management</a:t>
            </a:r>
          </a:p>
          <a:p>
            <a:pPr>
              <a:buNone/>
            </a:pPr>
            <a:endParaRPr lang="en-US" b="1" dirty="0"/>
          </a:p>
          <a:p>
            <a:pPr algn="just"/>
            <a:r>
              <a:rPr lang="en-US" dirty="0"/>
              <a:t>It defines the scope of project; this includes all the activities, process need to be done in order to make a deliverable software product. </a:t>
            </a:r>
          </a:p>
          <a:p>
            <a:pPr algn="just"/>
            <a:r>
              <a:rPr lang="en-US" dirty="0"/>
              <a:t>Scope management is essential because it creates boundaries of the project by clearly defining what would be done in the project and what would not be done.</a:t>
            </a:r>
          </a:p>
          <a:p>
            <a:pPr algn="just"/>
            <a:r>
              <a:rPr lang="en-US" dirty="0"/>
              <a:t> This makes project to contain limited and quantifiable tasks, which can easily be documented and in turn avoids cost and time overrun.</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noAutofit/>
          </a:bodyPr>
          <a:lstStyle/>
          <a:p>
            <a:pPr algn="l"/>
            <a:r>
              <a:rPr lang="en-US" sz="3600" dirty="0">
                <a:solidFill>
                  <a:srgbClr val="FF0000"/>
                </a:solidFill>
              </a:rPr>
              <a:t>    Software Management Activities</a:t>
            </a:r>
            <a:br>
              <a:rPr lang="en-US" sz="3600" dirty="0">
                <a:solidFill>
                  <a:srgbClr val="FF0000"/>
                </a:solidFill>
              </a:rPr>
            </a:br>
            <a:endParaRPr lang="en-US" sz="3600" b="1" dirty="0">
              <a:solidFill>
                <a:srgbClr val="FF0000"/>
              </a:solidFill>
            </a:endParaRPr>
          </a:p>
        </p:txBody>
      </p:sp>
      <p:sp>
        <p:nvSpPr>
          <p:cNvPr id="3" name="Content Placeholder 2"/>
          <p:cNvSpPr>
            <a:spLocks noGrp="1"/>
          </p:cNvSpPr>
          <p:nvPr>
            <p:ph idx="1"/>
          </p:nvPr>
        </p:nvSpPr>
        <p:spPr>
          <a:xfrm>
            <a:off x="457200" y="1066800"/>
            <a:ext cx="8382000" cy="5059363"/>
          </a:xfrm>
        </p:spPr>
        <p:txBody>
          <a:bodyPr>
            <a:normAutofit fontScale="85000" lnSpcReduction="20000"/>
          </a:bodyPr>
          <a:lstStyle/>
          <a:p>
            <a:pPr>
              <a:buNone/>
            </a:pPr>
            <a:r>
              <a:rPr lang="en-US" b="1" dirty="0"/>
              <a:t>Scope Management</a:t>
            </a:r>
          </a:p>
          <a:p>
            <a:pPr>
              <a:buNone/>
            </a:pPr>
            <a:endParaRPr lang="en-US" b="1" dirty="0"/>
          </a:p>
          <a:p>
            <a:pPr>
              <a:buNone/>
            </a:pPr>
            <a:r>
              <a:rPr lang="en-US" dirty="0"/>
              <a:t>		During Project Scope management, it is </a:t>
            </a:r>
          </a:p>
          <a:p>
            <a:pPr>
              <a:buNone/>
            </a:pPr>
            <a:r>
              <a:rPr lang="en-US" dirty="0"/>
              <a:t>necessary to –</a:t>
            </a:r>
          </a:p>
          <a:p>
            <a:pPr>
              <a:buNone/>
            </a:pPr>
            <a:endParaRPr lang="en-US" dirty="0"/>
          </a:p>
          <a:p>
            <a:r>
              <a:rPr lang="en-US" dirty="0"/>
              <a:t>Define the scope</a:t>
            </a:r>
          </a:p>
          <a:p>
            <a:r>
              <a:rPr lang="en-US" dirty="0"/>
              <a:t>Decide its verification and control</a:t>
            </a:r>
          </a:p>
          <a:p>
            <a:r>
              <a:rPr lang="en-US" dirty="0"/>
              <a:t>Divide the project into various smaller parts for ease of management.</a:t>
            </a:r>
          </a:p>
          <a:p>
            <a:r>
              <a:rPr lang="en-US" dirty="0"/>
              <a:t>Verify the scope</a:t>
            </a:r>
          </a:p>
          <a:p>
            <a:r>
              <a:rPr lang="en-US" dirty="0"/>
              <a:t>Control the scope by incorporating changes to the scope</a:t>
            </a:r>
          </a:p>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4000" dirty="0">
                <a:solidFill>
                  <a:srgbClr val="FF0000"/>
                </a:solidFill>
              </a:rPr>
              <a:t>     Software Management Activities</a:t>
            </a:r>
            <a:r>
              <a:rPr lang="en-US" dirty="0"/>
              <a:t/>
            </a:r>
            <a:br>
              <a:rPr lang="en-US" dirty="0"/>
            </a:br>
            <a:endParaRPr lang="en-US" b="1" dirty="0"/>
          </a:p>
        </p:txBody>
      </p:sp>
      <p:sp>
        <p:nvSpPr>
          <p:cNvPr id="3" name="Content Placeholder 2"/>
          <p:cNvSpPr>
            <a:spLocks noGrp="1"/>
          </p:cNvSpPr>
          <p:nvPr>
            <p:ph idx="1"/>
          </p:nvPr>
        </p:nvSpPr>
        <p:spPr>
          <a:xfrm>
            <a:off x="457200" y="914400"/>
            <a:ext cx="8229600" cy="5211763"/>
          </a:xfrm>
        </p:spPr>
        <p:txBody>
          <a:bodyPr>
            <a:normAutofit fontScale="70000" lnSpcReduction="20000"/>
          </a:bodyPr>
          <a:lstStyle/>
          <a:p>
            <a:pPr>
              <a:buNone/>
            </a:pPr>
            <a:r>
              <a:rPr lang="en-US" b="1" dirty="0"/>
              <a:t>Project Estimation</a:t>
            </a:r>
          </a:p>
          <a:p>
            <a:pPr>
              <a:buNone/>
            </a:pPr>
            <a:endParaRPr lang="en-US" b="1" dirty="0"/>
          </a:p>
          <a:p>
            <a:pPr algn="just">
              <a:buNone/>
            </a:pPr>
            <a:r>
              <a:rPr lang="en-US" dirty="0"/>
              <a:t>	For an effective management accurate estimation of various measures is a must. With correct estimation managers can manage and control the project more efficiently and effectively. Project estimation may involve the following:</a:t>
            </a:r>
          </a:p>
          <a:p>
            <a:pPr>
              <a:buNone/>
            </a:pPr>
            <a:endParaRPr lang="en-US" dirty="0"/>
          </a:p>
          <a:p>
            <a:pPr marL="514350" indent="-514350" algn="just">
              <a:buNone/>
            </a:pPr>
            <a:r>
              <a:rPr lang="en-US" b="1" dirty="0"/>
              <a:t>1.Software size estimation :</a:t>
            </a:r>
          </a:p>
          <a:p>
            <a:pPr marL="514350" indent="-514350" algn="just">
              <a:buNone/>
            </a:pPr>
            <a:r>
              <a:rPr lang="en-US" b="1" dirty="0"/>
              <a:t> </a:t>
            </a:r>
          </a:p>
          <a:p>
            <a:pPr marL="514350" indent="-514350" algn="just"/>
            <a:r>
              <a:rPr lang="en-US" dirty="0"/>
              <a:t>Software size may be estimated either in terms of KLOC (Kilo Line of Code) or by calculating number of function points in the software. </a:t>
            </a:r>
          </a:p>
          <a:p>
            <a:pPr marL="514350" indent="-514350" algn="just"/>
            <a:r>
              <a:rPr lang="en-US" dirty="0"/>
              <a:t>Lines of code depend upon coding practices and Function points vary according to the user or software requirement.</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4000" dirty="0">
                <a:solidFill>
                  <a:srgbClr val="FF0000"/>
                </a:solidFill>
              </a:rPr>
              <a:t>    Software Management Activities</a:t>
            </a:r>
            <a:r>
              <a:rPr lang="en-US" dirty="0"/>
              <a:t/>
            </a:r>
            <a:br>
              <a:rPr lang="en-US" dirty="0"/>
            </a:br>
            <a:endParaRPr lang="en-US" b="1" dirty="0"/>
          </a:p>
        </p:txBody>
      </p:sp>
      <p:sp>
        <p:nvSpPr>
          <p:cNvPr id="3" name="Content Placeholder 2"/>
          <p:cNvSpPr>
            <a:spLocks noGrp="1"/>
          </p:cNvSpPr>
          <p:nvPr>
            <p:ph idx="1"/>
          </p:nvPr>
        </p:nvSpPr>
        <p:spPr>
          <a:xfrm>
            <a:off x="457200" y="838200"/>
            <a:ext cx="8229600" cy="5287963"/>
          </a:xfrm>
        </p:spPr>
        <p:txBody>
          <a:bodyPr>
            <a:normAutofit fontScale="85000" lnSpcReduction="20000"/>
          </a:bodyPr>
          <a:lstStyle/>
          <a:p>
            <a:pPr>
              <a:buNone/>
            </a:pPr>
            <a:r>
              <a:rPr lang="en-US" b="1" dirty="0"/>
              <a:t>Project Estimation</a:t>
            </a:r>
          </a:p>
          <a:p>
            <a:pPr>
              <a:buNone/>
            </a:pPr>
            <a:endParaRPr lang="en-US" b="1" dirty="0"/>
          </a:p>
          <a:p>
            <a:pPr>
              <a:buNone/>
            </a:pPr>
            <a:r>
              <a:rPr lang="en-US" b="1" dirty="0"/>
              <a:t>2. Effort estimation: </a:t>
            </a:r>
          </a:p>
          <a:p>
            <a:pPr>
              <a:buNone/>
            </a:pPr>
            <a:endParaRPr lang="en-US" b="1" dirty="0"/>
          </a:p>
          <a:p>
            <a:pPr algn="just"/>
            <a:r>
              <a:rPr lang="en-US" dirty="0"/>
              <a:t>The managers estimate efforts in terms of personnel requirement and man-hour required to produce the software.</a:t>
            </a:r>
          </a:p>
          <a:p>
            <a:pPr algn="just"/>
            <a:r>
              <a:rPr lang="en-US" dirty="0"/>
              <a:t> For effort estimation software size should be known. </a:t>
            </a:r>
          </a:p>
          <a:p>
            <a:pPr algn="just"/>
            <a:r>
              <a:rPr lang="en-US" dirty="0"/>
              <a:t>This can either be derived by managers’ experience, organization’s historical data or software size can be converted into efforts by using some standard formulae.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4000" dirty="0">
                <a:solidFill>
                  <a:srgbClr val="FF0000"/>
                </a:solidFill>
              </a:rPr>
              <a:t>    Software Management Activities</a:t>
            </a:r>
            <a:r>
              <a:rPr lang="en-US" dirty="0"/>
              <a:t/>
            </a:r>
            <a:br>
              <a:rPr lang="en-US" dirty="0"/>
            </a:br>
            <a:endParaRPr lang="en-US" b="1" dirty="0"/>
          </a:p>
        </p:txBody>
      </p:sp>
      <p:sp>
        <p:nvSpPr>
          <p:cNvPr id="3" name="Content Placeholder 2"/>
          <p:cNvSpPr>
            <a:spLocks noGrp="1"/>
          </p:cNvSpPr>
          <p:nvPr>
            <p:ph idx="1"/>
          </p:nvPr>
        </p:nvSpPr>
        <p:spPr>
          <a:xfrm>
            <a:off x="457200" y="838200"/>
            <a:ext cx="8229600" cy="5287963"/>
          </a:xfrm>
        </p:spPr>
        <p:txBody>
          <a:bodyPr>
            <a:normAutofit fontScale="70000" lnSpcReduction="20000"/>
          </a:bodyPr>
          <a:lstStyle/>
          <a:p>
            <a:pPr>
              <a:buNone/>
            </a:pPr>
            <a:r>
              <a:rPr lang="en-US" b="1" dirty="0"/>
              <a:t>Project Estimation</a:t>
            </a:r>
          </a:p>
          <a:p>
            <a:pPr>
              <a:buNone/>
            </a:pPr>
            <a:endParaRPr lang="en-US" b="1" dirty="0"/>
          </a:p>
          <a:p>
            <a:pPr>
              <a:buNone/>
            </a:pPr>
            <a:r>
              <a:rPr lang="en-US" b="1" dirty="0"/>
              <a:t>3.Time estimation </a:t>
            </a:r>
          </a:p>
          <a:p>
            <a:pPr>
              <a:buNone/>
            </a:pPr>
            <a:endParaRPr lang="en-US" b="1" dirty="0"/>
          </a:p>
          <a:p>
            <a:pPr algn="just"/>
            <a:r>
              <a:rPr lang="en-US" dirty="0"/>
              <a:t>Once size and efforts are estimated, the time required to produce the software can be estimated. </a:t>
            </a:r>
          </a:p>
          <a:p>
            <a:pPr algn="just"/>
            <a:r>
              <a:rPr lang="en-US" dirty="0"/>
              <a:t>Efforts required is segregated into sub categories as per the requirement specifications and interdependency of various components of software. </a:t>
            </a:r>
          </a:p>
          <a:p>
            <a:pPr algn="just"/>
            <a:r>
              <a:rPr lang="en-US" dirty="0"/>
              <a:t>Software tasks are divided into smaller tasks, activities or events by Work Breakthrough Structure (WBS). </a:t>
            </a:r>
          </a:p>
          <a:p>
            <a:pPr algn="just"/>
            <a:r>
              <a:rPr lang="en-US" dirty="0"/>
              <a:t>The tasks are scheduled on day-to-day basis or in calendar months.</a:t>
            </a:r>
          </a:p>
          <a:p>
            <a:pPr algn="just"/>
            <a:r>
              <a:rPr lang="en-US" dirty="0"/>
              <a:t>The sum of time required to complete all tasks in hours or days is the total time invested to complete the project.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4000" dirty="0">
                <a:solidFill>
                  <a:srgbClr val="FF0000"/>
                </a:solidFill>
              </a:rPr>
              <a:t>     Software Management Activities</a:t>
            </a:r>
            <a:r>
              <a:rPr lang="en-US" dirty="0"/>
              <a:t/>
            </a:r>
            <a:br>
              <a:rPr lang="en-US" dirty="0"/>
            </a:br>
            <a:endParaRPr lang="en-US" b="1" dirty="0"/>
          </a:p>
        </p:txBody>
      </p:sp>
      <p:sp>
        <p:nvSpPr>
          <p:cNvPr id="3" name="Content Placeholder 2"/>
          <p:cNvSpPr>
            <a:spLocks noGrp="1"/>
          </p:cNvSpPr>
          <p:nvPr>
            <p:ph idx="1"/>
          </p:nvPr>
        </p:nvSpPr>
        <p:spPr>
          <a:xfrm>
            <a:off x="457200" y="838200"/>
            <a:ext cx="8229600" cy="5287963"/>
          </a:xfrm>
        </p:spPr>
        <p:txBody>
          <a:bodyPr>
            <a:normAutofit fontScale="70000" lnSpcReduction="20000"/>
          </a:bodyPr>
          <a:lstStyle/>
          <a:p>
            <a:pPr>
              <a:buNone/>
            </a:pPr>
            <a:r>
              <a:rPr lang="en-US" b="1" dirty="0"/>
              <a:t>Project Estimation</a:t>
            </a:r>
          </a:p>
          <a:p>
            <a:pPr>
              <a:buNone/>
            </a:pPr>
            <a:endParaRPr lang="en-US" b="1" dirty="0"/>
          </a:p>
          <a:p>
            <a:pPr algn="just">
              <a:buNone/>
            </a:pPr>
            <a:r>
              <a:rPr lang="en-US" b="1" dirty="0"/>
              <a:t>4. Cost estimation : </a:t>
            </a:r>
          </a:p>
          <a:p>
            <a:pPr algn="just">
              <a:buNone/>
            </a:pPr>
            <a:endParaRPr lang="en-US" b="1" dirty="0"/>
          </a:p>
          <a:p>
            <a:pPr algn="just">
              <a:buNone/>
            </a:pPr>
            <a:r>
              <a:rPr lang="en-US" dirty="0"/>
              <a:t>This might be considered as the most difficult of all because it </a:t>
            </a:r>
          </a:p>
          <a:p>
            <a:pPr algn="just">
              <a:buNone/>
            </a:pPr>
            <a:r>
              <a:rPr lang="en-US" dirty="0"/>
              <a:t>depends on more elements than any of the previous ones. For </a:t>
            </a:r>
          </a:p>
          <a:p>
            <a:pPr algn="just">
              <a:buNone/>
            </a:pPr>
            <a:r>
              <a:rPr lang="en-US" dirty="0"/>
              <a:t>estimating project cost, it is required to consider –</a:t>
            </a:r>
          </a:p>
          <a:p>
            <a:pPr algn="just">
              <a:buNone/>
            </a:pPr>
            <a:endParaRPr lang="en-US" dirty="0"/>
          </a:p>
          <a:p>
            <a:pPr lvl="1" algn="just"/>
            <a:r>
              <a:rPr lang="en-US" dirty="0"/>
              <a:t>Size of software</a:t>
            </a:r>
          </a:p>
          <a:p>
            <a:pPr lvl="1" algn="just"/>
            <a:r>
              <a:rPr lang="en-US" dirty="0"/>
              <a:t>Software quality</a:t>
            </a:r>
          </a:p>
          <a:p>
            <a:pPr lvl="1" algn="just"/>
            <a:r>
              <a:rPr lang="en-US" dirty="0"/>
              <a:t>Hardware</a:t>
            </a:r>
          </a:p>
          <a:p>
            <a:pPr lvl="1" algn="just"/>
            <a:r>
              <a:rPr lang="en-US" dirty="0"/>
              <a:t>Additional software or tools, licenses etc.</a:t>
            </a:r>
          </a:p>
          <a:p>
            <a:pPr lvl="1" algn="just"/>
            <a:r>
              <a:rPr lang="en-US" dirty="0"/>
              <a:t>Skilled personnel with task-specific skills</a:t>
            </a:r>
          </a:p>
          <a:p>
            <a:pPr lvl="1" algn="just"/>
            <a:r>
              <a:rPr lang="en-US" dirty="0"/>
              <a:t>Travel involved</a:t>
            </a:r>
          </a:p>
          <a:p>
            <a:pPr lvl="1" algn="just"/>
            <a:r>
              <a:rPr lang="en-US" dirty="0"/>
              <a:t>Communication</a:t>
            </a:r>
          </a:p>
          <a:p>
            <a:pPr lvl="1" algn="just"/>
            <a:r>
              <a:rPr lang="en-US" dirty="0"/>
              <a:t>Training and support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fld id="{CCE60E7C-9340-4E78-8FF1-5B9A5C8058C3}" type="slidenum">
              <a:rPr lang="en-US" smtClean="0"/>
              <a:pPr>
                <a:defRPr/>
              </a:pPr>
              <a:t>2</a:t>
            </a:fld>
            <a:endParaRPr lang="en-US" dirty="0"/>
          </a:p>
        </p:txBody>
      </p:sp>
      <p:sp>
        <p:nvSpPr>
          <p:cNvPr id="3" name="Rectangle 2"/>
          <p:cNvSpPr/>
          <p:nvPr/>
        </p:nvSpPr>
        <p:spPr>
          <a:xfrm>
            <a:off x="3505200" y="0"/>
            <a:ext cx="2016899" cy="707886"/>
          </a:xfrm>
          <a:prstGeom prst="rect">
            <a:avLst/>
          </a:prstGeom>
        </p:spPr>
        <p:txBody>
          <a:bodyPr wrap="none">
            <a:spAutoFit/>
          </a:bodyPr>
          <a:lstStyle/>
          <a:p>
            <a:r>
              <a:rPr lang="en-GB" sz="4000" dirty="0" smtClean="0">
                <a:solidFill>
                  <a:schemeClr val="bg1"/>
                </a:solidFill>
                <a:latin typeface="Times New Roman" pitchFamily="18" charset="0"/>
                <a:cs typeface="Times New Roman" pitchFamily="18" charset="0"/>
              </a:rPr>
              <a:t>Syllabus</a:t>
            </a:r>
            <a:r>
              <a:rPr lang="en-GB" dirty="0" smtClean="0"/>
              <a:t> </a:t>
            </a:r>
            <a:endParaRPr lang="en-GB" dirty="0"/>
          </a:p>
        </p:txBody>
      </p:sp>
      <p:sp>
        <p:nvSpPr>
          <p:cNvPr id="4" name="Rectangle 3"/>
          <p:cNvSpPr/>
          <p:nvPr/>
        </p:nvSpPr>
        <p:spPr>
          <a:xfrm>
            <a:off x="533400" y="762000"/>
            <a:ext cx="8610600" cy="5355312"/>
          </a:xfrm>
          <a:prstGeom prst="rect">
            <a:avLst/>
          </a:prstGeom>
        </p:spPr>
        <p:txBody>
          <a:bodyPr wrap="square">
            <a:spAutoFit/>
          </a:bodyPr>
          <a:lstStyle/>
          <a:p>
            <a:r>
              <a:rPr lang="en-GB" b="1" dirty="0" smtClean="0">
                <a:latin typeface="Times New Roman" pitchFamily="18" charset="0"/>
                <a:cs typeface="Times New Roman" pitchFamily="18" charset="0"/>
              </a:rPr>
              <a:t>UNIT-I</a:t>
            </a:r>
          </a:p>
          <a:p>
            <a:r>
              <a:rPr lang="en-GB" b="1" u="sng" dirty="0" smtClean="0">
                <a:latin typeface="Times New Roman" pitchFamily="18" charset="0"/>
                <a:cs typeface="Times New Roman" pitchFamily="18" charset="0"/>
              </a:rPr>
              <a:t>Conventional Software Management</a:t>
            </a:r>
            <a:r>
              <a:rPr lang="en-GB" u="sng" dirty="0" smtClean="0">
                <a:latin typeface="Times New Roman" pitchFamily="18" charset="0"/>
                <a:cs typeface="Times New Roman" pitchFamily="18" charset="0"/>
              </a:rPr>
              <a:t>: </a:t>
            </a:r>
            <a:r>
              <a:rPr lang="en-GB" dirty="0" smtClean="0">
                <a:latin typeface="Times New Roman" pitchFamily="18" charset="0"/>
                <a:cs typeface="Times New Roman" pitchFamily="18" charset="0"/>
              </a:rPr>
              <a:t>The Waterfall Model, Conventional Software Management Performance. </a:t>
            </a:r>
          </a:p>
          <a:p>
            <a:r>
              <a:rPr lang="en-GB" b="1" u="sng" dirty="0" smtClean="0">
                <a:latin typeface="Times New Roman" pitchFamily="18" charset="0"/>
                <a:cs typeface="Times New Roman" pitchFamily="18" charset="0"/>
              </a:rPr>
              <a:t>Transition:</a:t>
            </a:r>
            <a:r>
              <a:rPr lang="en-GB" u="sng" dirty="0" smtClean="0">
                <a:latin typeface="Times New Roman" pitchFamily="18" charset="0"/>
                <a:cs typeface="Times New Roman" pitchFamily="18" charset="0"/>
              </a:rPr>
              <a:t> </a:t>
            </a:r>
            <a:r>
              <a:rPr lang="en-GB" dirty="0" smtClean="0">
                <a:latin typeface="Times New Roman" pitchFamily="18" charset="0"/>
                <a:cs typeface="Times New Roman" pitchFamily="18" charset="0"/>
              </a:rPr>
              <a:t>The principles of conventional software Engineering, Principles of Modern software management, transitioning to an iterative process.</a:t>
            </a:r>
          </a:p>
          <a:p>
            <a:r>
              <a:rPr lang="en-GB" b="1" u="sng" dirty="0" smtClean="0">
                <a:latin typeface="Times New Roman" pitchFamily="18" charset="0"/>
                <a:cs typeface="Times New Roman" pitchFamily="18" charset="0"/>
              </a:rPr>
              <a:t>Evolution of Software Economics</a:t>
            </a:r>
            <a:r>
              <a:rPr lang="en-GB" u="sng" dirty="0" smtClean="0">
                <a:latin typeface="Times New Roman" pitchFamily="18" charset="0"/>
                <a:cs typeface="Times New Roman" pitchFamily="18" charset="0"/>
              </a:rPr>
              <a:t>: </a:t>
            </a:r>
            <a:r>
              <a:rPr lang="en-GB" dirty="0" smtClean="0">
                <a:latin typeface="Times New Roman" pitchFamily="18" charset="0"/>
                <a:cs typeface="Times New Roman" pitchFamily="18" charset="0"/>
              </a:rPr>
              <a:t>Software Economics, Software Cost Estimation. </a:t>
            </a:r>
            <a:r>
              <a:rPr lang="en-GB" b="1" u="sng" dirty="0" smtClean="0">
                <a:latin typeface="Times New Roman" pitchFamily="18" charset="0"/>
                <a:cs typeface="Times New Roman" pitchFamily="18" charset="0"/>
              </a:rPr>
              <a:t>Improving Software Economics</a:t>
            </a:r>
            <a:r>
              <a:rPr lang="en-GB" u="sng" dirty="0" smtClean="0">
                <a:latin typeface="Times New Roman" pitchFamily="18" charset="0"/>
                <a:cs typeface="Times New Roman" pitchFamily="18" charset="0"/>
              </a:rPr>
              <a:t>: </a:t>
            </a:r>
            <a:r>
              <a:rPr lang="en-GB" dirty="0" smtClean="0">
                <a:latin typeface="Times New Roman" pitchFamily="18" charset="0"/>
                <a:cs typeface="Times New Roman" pitchFamily="18" charset="0"/>
              </a:rPr>
              <a:t>Reducing Software Product Size, Improving Software Processes, Improving Team Effectiveness, Improving Automation, Achieving Required Quality, Peer Inspections.</a:t>
            </a:r>
          </a:p>
          <a:p>
            <a:r>
              <a:rPr lang="en-GB" i="1" dirty="0" smtClean="0">
                <a:latin typeface="Times New Roman" pitchFamily="18" charset="0"/>
                <a:cs typeface="Times New Roman" pitchFamily="18" charset="0"/>
              </a:rPr>
              <a:t>Software Development </a:t>
            </a:r>
            <a:r>
              <a:rPr lang="en-GB" i="1" dirty="0" smtClean="0">
                <a:latin typeface="Times New Roman" pitchFamily="18" charset="0"/>
                <a:cs typeface="Times New Roman" pitchFamily="18" charset="0"/>
              </a:rPr>
              <a:t>Phases, Procedural </a:t>
            </a:r>
            <a:r>
              <a:rPr lang="en-GB" i="1" dirty="0" err="1" smtClean="0">
                <a:latin typeface="Times New Roman" pitchFamily="18" charset="0"/>
                <a:cs typeface="Times New Roman" pitchFamily="18" charset="0"/>
              </a:rPr>
              <a:t>vs</a:t>
            </a:r>
            <a:r>
              <a:rPr lang="en-GB" i="1" dirty="0" smtClean="0">
                <a:latin typeface="Times New Roman" pitchFamily="18" charset="0"/>
                <a:cs typeface="Times New Roman" pitchFamily="18" charset="0"/>
              </a:rPr>
              <a:t> Object Oriented Paradigm.</a:t>
            </a:r>
          </a:p>
          <a:p>
            <a:endParaRPr lang="en-GB" dirty="0" smtClean="0">
              <a:latin typeface="Times New Roman" pitchFamily="18" charset="0"/>
              <a:cs typeface="Times New Roman" pitchFamily="18" charset="0"/>
            </a:endParaRPr>
          </a:p>
          <a:p>
            <a:endParaRPr lang="en-GB" dirty="0" smtClean="0">
              <a:latin typeface="Times New Roman" pitchFamily="18" charset="0"/>
              <a:cs typeface="Times New Roman" pitchFamily="18" charset="0"/>
            </a:endParaRPr>
          </a:p>
          <a:p>
            <a:r>
              <a:rPr lang="en-GB" b="1" dirty="0" smtClean="0">
                <a:latin typeface="Times New Roman" pitchFamily="18" charset="0"/>
                <a:cs typeface="Times New Roman" pitchFamily="18" charset="0"/>
              </a:rPr>
              <a:t>Unit II</a:t>
            </a:r>
          </a:p>
          <a:p>
            <a:r>
              <a:rPr lang="en-GB" b="1" u="sng" dirty="0" smtClean="0">
                <a:latin typeface="Times New Roman" pitchFamily="18" charset="0"/>
                <a:cs typeface="Times New Roman" pitchFamily="18" charset="0"/>
              </a:rPr>
              <a:t>Life Cycle Phases</a:t>
            </a:r>
            <a:r>
              <a:rPr lang="en-GB" dirty="0" smtClean="0">
                <a:latin typeface="Times New Roman" pitchFamily="18" charset="0"/>
                <a:cs typeface="Times New Roman" pitchFamily="18" charset="0"/>
              </a:rPr>
              <a:t>: Engineering and Production Stages, Inception, Elaboration, Construction, Transition Phases. </a:t>
            </a:r>
          </a:p>
          <a:p>
            <a:r>
              <a:rPr lang="en-GB" b="1" u="sng" dirty="0" err="1" smtClean="0">
                <a:latin typeface="Times New Roman" pitchFamily="18" charset="0"/>
                <a:cs typeface="Times New Roman" pitchFamily="18" charset="0"/>
              </a:rPr>
              <a:t>Artifacts</a:t>
            </a:r>
            <a:r>
              <a:rPr lang="en-GB" b="1" u="sng" dirty="0" smtClean="0">
                <a:latin typeface="Times New Roman" pitchFamily="18" charset="0"/>
                <a:cs typeface="Times New Roman" pitchFamily="18" charset="0"/>
              </a:rPr>
              <a:t> of Software Process</a:t>
            </a:r>
            <a:r>
              <a:rPr lang="en-GB" dirty="0" smtClean="0">
                <a:latin typeface="Times New Roman" pitchFamily="18" charset="0"/>
                <a:cs typeface="Times New Roman" pitchFamily="18" charset="0"/>
              </a:rPr>
              <a:t>: The </a:t>
            </a:r>
            <a:r>
              <a:rPr lang="en-GB" dirty="0" err="1" smtClean="0">
                <a:latin typeface="Times New Roman" pitchFamily="18" charset="0"/>
                <a:cs typeface="Times New Roman" pitchFamily="18" charset="0"/>
              </a:rPr>
              <a:t>Artifact</a:t>
            </a:r>
            <a:r>
              <a:rPr lang="en-GB" dirty="0" smtClean="0">
                <a:latin typeface="Times New Roman" pitchFamily="18" charset="0"/>
                <a:cs typeface="Times New Roman" pitchFamily="18" charset="0"/>
              </a:rPr>
              <a:t> Sets, </a:t>
            </a:r>
            <a:r>
              <a:rPr lang="en-GB" u="sng" dirty="0" smtClean="0">
                <a:latin typeface="Times New Roman" pitchFamily="18" charset="0"/>
                <a:cs typeface="Times New Roman" pitchFamily="18" charset="0"/>
              </a:rPr>
              <a:t>Types of </a:t>
            </a:r>
            <a:r>
              <a:rPr lang="en-GB" u="sng" dirty="0" err="1" smtClean="0">
                <a:latin typeface="Times New Roman" pitchFamily="18" charset="0"/>
                <a:cs typeface="Times New Roman" pitchFamily="18" charset="0"/>
              </a:rPr>
              <a:t>Artifacts</a:t>
            </a:r>
            <a:r>
              <a:rPr lang="en-GB" u="sng" dirty="0" smtClean="0">
                <a:latin typeface="Times New Roman" pitchFamily="18" charset="0"/>
                <a:cs typeface="Times New Roman" pitchFamily="18" charset="0"/>
              </a:rPr>
              <a:t>.</a:t>
            </a:r>
          </a:p>
          <a:p>
            <a:r>
              <a:rPr lang="en-GB" b="1" u="sng" dirty="0" smtClean="0">
                <a:latin typeface="Times New Roman" pitchFamily="18" charset="0"/>
                <a:cs typeface="Times New Roman" pitchFamily="18" charset="0"/>
              </a:rPr>
              <a:t>Software Architectures</a:t>
            </a:r>
            <a:r>
              <a:rPr lang="en-GB" dirty="0" smtClean="0">
                <a:latin typeface="Times New Roman" pitchFamily="18" charset="0"/>
                <a:cs typeface="Times New Roman" pitchFamily="18" charset="0"/>
              </a:rPr>
              <a:t>: A Management Perspective and Technical Perspective,</a:t>
            </a:r>
          </a:p>
          <a:p>
            <a:r>
              <a:rPr lang="en-GB" b="1" u="sng" dirty="0" smtClean="0">
                <a:latin typeface="Times New Roman" pitchFamily="18" charset="0"/>
                <a:cs typeface="Times New Roman" pitchFamily="18" charset="0"/>
              </a:rPr>
              <a:t> Workflows of the process</a:t>
            </a:r>
            <a:r>
              <a:rPr lang="en-GB" dirty="0" smtClean="0">
                <a:latin typeface="Times New Roman" pitchFamily="18" charset="0"/>
                <a:cs typeface="Times New Roman" pitchFamily="18" charset="0"/>
              </a:rPr>
              <a:t>: Software Process Workflows, Iteration Workflows.</a:t>
            </a:r>
          </a:p>
          <a:p>
            <a:r>
              <a:rPr lang="en-GB" i="1" dirty="0" smtClean="0">
                <a:latin typeface="Times New Roman" pitchFamily="18" charset="0"/>
                <a:cs typeface="Times New Roman" pitchFamily="18" charset="0"/>
              </a:rPr>
              <a:t>Off-the-Shelf Components, Requirement Specification Document. Methods of Specification.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609600" y="914401"/>
            <a:ext cx="8305800" cy="4801314"/>
          </a:xfrm>
          <a:prstGeom prst="rect">
            <a:avLst/>
          </a:prstGeom>
        </p:spPr>
        <p:txBody>
          <a:bodyPr wrap="square">
            <a:spAutoFit/>
          </a:bodyPr>
          <a:lstStyle/>
          <a:p>
            <a:r>
              <a:rPr lang="en-US" b="1" dirty="0"/>
              <a:t>Make quality </a:t>
            </a:r>
          </a:p>
          <a:p>
            <a:endParaRPr lang="en-US" b="1" dirty="0"/>
          </a:p>
          <a:p>
            <a:r>
              <a:rPr lang="en-US" dirty="0"/>
              <a:t>Quality must be quantified and mechanisms put into place to motivate its achievement</a:t>
            </a:r>
            <a:br>
              <a:rPr lang="en-US" dirty="0"/>
            </a:br>
            <a:endParaRPr lang="en-US" dirty="0"/>
          </a:p>
          <a:p>
            <a:r>
              <a:rPr lang="en-US" b="1" dirty="0"/>
              <a:t>High-quality software is possible</a:t>
            </a:r>
            <a:r>
              <a:rPr lang="en-US" dirty="0"/>
              <a:t>. </a:t>
            </a:r>
          </a:p>
          <a:p>
            <a:endParaRPr lang="en-US" dirty="0"/>
          </a:p>
          <a:p>
            <a:r>
              <a:rPr lang="en-US" dirty="0"/>
              <a:t>Techniques that have been demonstrated to increase quality include involving the customer, prototyping, simplifying design, conducting inspections, and hiring the best people</a:t>
            </a:r>
          </a:p>
          <a:p>
            <a:r>
              <a:rPr lang="en-US" dirty="0"/>
              <a:t/>
            </a:r>
            <a:br>
              <a:rPr lang="en-US" dirty="0"/>
            </a:br>
            <a:r>
              <a:rPr lang="en-US" b="1" dirty="0"/>
              <a:t>Give products to customers early</a:t>
            </a:r>
            <a:r>
              <a:rPr lang="en-US" dirty="0"/>
              <a:t>.</a:t>
            </a:r>
          </a:p>
          <a:p>
            <a:endParaRPr lang="en-US" dirty="0"/>
          </a:p>
          <a:p>
            <a:r>
              <a:rPr lang="en-US" dirty="0"/>
              <a:t>No matter how hard you try to learn users' needs during the requirements phase, the most effective way to determine real needs is to give users a product and let them play with it. </a:t>
            </a:r>
            <a:br>
              <a:rPr lang="en-US" dirty="0"/>
            </a:b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533400" y="990600"/>
            <a:ext cx="8458200" cy="5078313"/>
          </a:xfrm>
          <a:prstGeom prst="rect">
            <a:avLst/>
          </a:prstGeom>
        </p:spPr>
        <p:txBody>
          <a:bodyPr wrap="square">
            <a:spAutoFit/>
          </a:bodyPr>
          <a:lstStyle/>
          <a:p>
            <a:r>
              <a:rPr lang="en-US" b="1" dirty="0"/>
              <a:t>Determine the problem before writing the requirements</a:t>
            </a:r>
            <a:r>
              <a:rPr lang="en-US" dirty="0"/>
              <a:t>. </a:t>
            </a:r>
          </a:p>
          <a:p>
            <a:endParaRPr lang="en-US" dirty="0"/>
          </a:p>
          <a:p>
            <a:r>
              <a:rPr lang="en-US" dirty="0"/>
              <a:t>When faced with what they believe is a problem, most engineers rush to offer a solution. Before you try to solve a problem, be sure to explore all the alternatives and don't be blinded by the obvious solution</a:t>
            </a:r>
          </a:p>
          <a:p>
            <a:endParaRPr lang="en-US" dirty="0"/>
          </a:p>
          <a:p>
            <a:r>
              <a:rPr lang="en-US" dirty="0"/>
              <a:t>.</a:t>
            </a:r>
            <a:r>
              <a:rPr lang="en-US" b="1" dirty="0"/>
              <a:t>Evaluate design alternatives</a:t>
            </a:r>
            <a:r>
              <a:rPr lang="en-US" dirty="0"/>
              <a:t>.</a:t>
            </a:r>
          </a:p>
          <a:p>
            <a:endParaRPr lang="en-US" dirty="0"/>
          </a:p>
          <a:p>
            <a:r>
              <a:rPr lang="en-US" dirty="0"/>
              <a:t>After the requirements are agreed upon, you must examine a variety of architectures and algorithms. You certainly do not want to use” architecture" simply because it was used in the requirements specification.</a:t>
            </a:r>
          </a:p>
          <a:p>
            <a:r>
              <a:rPr lang="en-US" dirty="0"/>
              <a:t/>
            </a:r>
            <a:br>
              <a:rPr lang="en-US" dirty="0"/>
            </a:br>
            <a:r>
              <a:rPr lang="en-US" b="1" dirty="0"/>
              <a:t>Use an appropriate process model</a:t>
            </a:r>
            <a:r>
              <a:rPr lang="en-US" dirty="0"/>
              <a:t>. </a:t>
            </a:r>
          </a:p>
          <a:p>
            <a:endParaRPr lang="en-US" dirty="0"/>
          </a:p>
          <a:p>
            <a:r>
              <a:rPr lang="en-US" dirty="0"/>
              <a:t>Each project must select a process that makes ·the most sense for that project on the basis of corporate culture, willingness to take risks, application area, volatility of requirements, and the extent to which requirements are well understood. </a:t>
            </a:r>
            <a:br>
              <a:rPr lang="en-US" dirty="0"/>
            </a:b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685800" y="1166843"/>
            <a:ext cx="8229600" cy="4524315"/>
          </a:xfrm>
          <a:prstGeom prst="rect">
            <a:avLst/>
          </a:prstGeom>
        </p:spPr>
        <p:txBody>
          <a:bodyPr wrap="square">
            <a:spAutoFit/>
          </a:bodyPr>
          <a:lstStyle/>
          <a:p>
            <a:r>
              <a:rPr lang="en-US" b="1" dirty="0"/>
              <a:t>Use different languages for different phases</a:t>
            </a:r>
            <a:r>
              <a:rPr lang="en-US" dirty="0"/>
              <a:t>.</a:t>
            </a:r>
          </a:p>
          <a:p>
            <a:endParaRPr lang="en-US" dirty="0"/>
          </a:p>
          <a:p>
            <a:r>
              <a:rPr lang="en-US" dirty="0"/>
              <a:t>Our industry's eternal thirst for simple solutions to complex problems has driven many to declare that the best development method is one that uses the same notation throughout the life cycle.</a:t>
            </a:r>
          </a:p>
          <a:p>
            <a:r>
              <a:rPr lang="en-US" dirty="0"/>
              <a:t/>
            </a:r>
            <a:br>
              <a:rPr lang="en-US" dirty="0"/>
            </a:br>
            <a:r>
              <a:rPr lang="en-US" b="1" dirty="0"/>
              <a:t>Minimize intellectual distance</a:t>
            </a:r>
            <a:r>
              <a:rPr lang="en-US" dirty="0"/>
              <a:t>. </a:t>
            </a:r>
          </a:p>
          <a:p>
            <a:endParaRPr lang="en-US" dirty="0"/>
          </a:p>
          <a:p>
            <a:r>
              <a:rPr lang="en-US" dirty="0"/>
              <a:t>To minimize intellectual distance, the software's structure should be as close as possible to the real-world structure.</a:t>
            </a:r>
          </a:p>
          <a:p>
            <a:r>
              <a:rPr lang="en-US" dirty="0"/>
              <a:t/>
            </a:r>
            <a:br>
              <a:rPr lang="en-US" dirty="0"/>
            </a:br>
            <a:r>
              <a:rPr lang="en-US" b="1" dirty="0"/>
              <a:t>Put techniques before tools</a:t>
            </a:r>
            <a:r>
              <a:rPr lang="en-US" dirty="0"/>
              <a:t>. </a:t>
            </a:r>
          </a:p>
          <a:p>
            <a:endParaRPr lang="en-US" dirty="0"/>
          </a:p>
          <a:p>
            <a:r>
              <a:rPr lang="en-US" dirty="0"/>
              <a:t>An undisciplined software engineer with a tool becomes a dangerous, undisciplined software engineer. </a:t>
            </a:r>
            <a:br>
              <a:rPr lang="en-US" dirty="0"/>
            </a:b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685800" y="1443841"/>
            <a:ext cx="8077200" cy="4247317"/>
          </a:xfrm>
          <a:prstGeom prst="rect">
            <a:avLst/>
          </a:prstGeom>
        </p:spPr>
        <p:txBody>
          <a:bodyPr wrap="square">
            <a:spAutoFit/>
          </a:bodyPr>
          <a:lstStyle/>
          <a:p>
            <a:r>
              <a:rPr lang="en-US" b="1" dirty="0"/>
              <a:t>Get it right before you make it faster</a:t>
            </a:r>
            <a:r>
              <a:rPr lang="en-US" dirty="0"/>
              <a:t>.</a:t>
            </a:r>
          </a:p>
          <a:p>
            <a:endParaRPr lang="en-US" dirty="0"/>
          </a:p>
          <a:p>
            <a:r>
              <a:rPr lang="en-US" dirty="0"/>
              <a:t>It is far easier to make a working program run faster than it is to make</a:t>
            </a:r>
            <a:br>
              <a:rPr lang="en-US" dirty="0"/>
            </a:br>
            <a:r>
              <a:rPr lang="en-US" dirty="0"/>
              <a:t>a fast program work. Don't worry about optimization during initial coding.</a:t>
            </a:r>
          </a:p>
          <a:p>
            <a:r>
              <a:rPr lang="en-US" dirty="0"/>
              <a:t/>
            </a:r>
            <a:br>
              <a:rPr lang="en-US" dirty="0"/>
            </a:br>
            <a:r>
              <a:rPr lang="en-US" b="1" dirty="0"/>
              <a:t>Inspect code</a:t>
            </a:r>
            <a:r>
              <a:rPr lang="en-US" dirty="0"/>
              <a:t>.</a:t>
            </a:r>
          </a:p>
          <a:p>
            <a:endParaRPr lang="en-US" dirty="0"/>
          </a:p>
          <a:p>
            <a:r>
              <a:rPr lang="en-US" dirty="0"/>
              <a:t>Inspecting the detailed design and code is a much better way to find errors than testing.</a:t>
            </a:r>
          </a:p>
          <a:p>
            <a:r>
              <a:rPr lang="en-US" dirty="0"/>
              <a:t/>
            </a:r>
            <a:br>
              <a:rPr lang="en-US" dirty="0"/>
            </a:br>
            <a:r>
              <a:rPr lang="en-US" b="1" dirty="0"/>
              <a:t>Good management is more important than good technology</a:t>
            </a:r>
            <a:r>
              <a:rPr lang="en-US" dirty="0"/>
              <a:t>. </a:t>
            </a:r>
          </a:p>
          <a:p>
            <a:endParaRPr lang="en-US" dirty="0"/>
          </a:p>
          <a:p>
            <a:r>
              <a:rPr lang="en-US" dirty="0"/>
              <a:t>Good management motivates people to do their best, but there are no universal "right" styles of management. </a:t>
            </a:r>
            <a:br>
              <a:rPr lang="en-US" dirty="0"/>
            </a:b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381000" y="1219200"/>
            <a:ext cx="8534400" cy="4801314"/>
          </a:xfrm>
          <a:prstGeom prst="rect">
            <a:avLst/>
          </a:prstGeom>
        </p:spPr>
        <p:txBody>
          <a:bodyPr wrap="square">
            <a:spAutoFit/>
          </a:bodyPr>
          <a:lstStyle/>
          <a:p>
            <a:r>
              <a:rPr lang="en-US" b="1" dirty="0"/>
              <a:t>People are the key to success. </a:t>
            </a:r>
          </a:p>
          <a:p>
            <a:endParaRPr lang="en-US" b="1" dirty="0"/>
          </a:p>
          <a:p>
            <a:r>
              <a:rPr lang="en-US" dirty="0"/>
              <a:t>Highly skilled people with appropriate experience, talent, and training are key.</a:t>
            </a:r>
            <a:br>
              <a:rPr lang="en-US" dirty="0"/>
            </a:br>
            <a:endParaRPr lang="en-US" dirty="0"/>
          </a:p>
          <a:p>
            <a:r>
              <a:rPr lang="en-US" b="1" dirty="0"/>
              <a:t>Follow with care</a:t>
            </a:r>
            <a:r>
              <a:rPr lang="en-US" dirty="0"/>
              <a:t>. </a:t>
            </a:r>
          </a:p>
          <a:p>
            <a:endParaRPr lang="en-US" dirty="0"/>
          </a:p>
          <a:p>
            <a:r>
              <a:rPr lang="en-US" dirty="0"/>
              <a:t>Just because everybody is doing something does not make it right for you. It may be right, but you must carefully assess its applicability to your environment.</a:t>
            </a:r>
            <a:br>
              <a:rPr lang="en-US" dirty="0"/>
            </a:br>
            <a:endParaRPr lang="en-US" dirty="0"/>
          </a:p>
          <a:p>
            <a:r>
              <a:rPr lang="en-US" b="1" dirty="0"/>
              <a:t>Take responsibility</a:t>
            </a:r>
            <a:r>
              <a:rPr lang="en-US" dirty="0"/>
              <a:t>. </a:t>
            </a:r>
          </a:p>
          <a:p>
            <a:endParaRPr lang="en-US" dirty="0"/>
          </a:p>
          <a:p>
            <a:pPr>
              <a:buFont typeface="Wingdings" pitchFamily="2" charset="2"/>
              <a:buChar char="v"/>
            </a:pPr>
            <a:r>
              <a:rPr lang="en-US" dirty="0"/>
              <a:t> When a bridge collapses we ask, "What did the engineers do wrong?" Even </a:t>
            </a:r>
          </a:p>
          <a:p>
            <a:r>
              <a:rPr lang="en-US" dirty="0"/>
              <a:t>     when software fails, we rarely ask this. </a:t>
            </a:r>
          </a:p>
          <a:p>
            <a:pPr>
              <a:buFont typeface="Wingdings" pitchFamily="2" charset="2"/>
              <a:buChar char="v"/>
            </a:pPr>
            <a:r>
              <a:rPr lang="en-US" dirty="0"/>
              <a:t> The fact is that in any engineering discipline, the best methods can be used to </a:t>
            </a:r>
          </a:p>
          <a:p>
            <a:r>
              <a:rPr lang="en-US" dirty="0"/>
              <a:t>     produce awful designs, and the most antiquated methods to produce elegant </a:t>
            </a:r>
          </a:p>
          <a:p>
            <a:r>
              <a:rPr lang="en-US" dirty="0"/>
              <a:t>     designs</a:t>
            </a:r>
            <a:r>
              <a:rPr lang="en-US" i="1" dirty="0"/>
              <a:t>.</a:t>
            </a:r>
            <a:r>
              <a:rPr lang="en-US" dirty="0"/>
              <a:t> </a:t>
            </a:r>
            <a:br>
              <a:rPr lang="en-US" dirty="0"/>
            </a:b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533400" y="1219199"/>
            <a:ext cx="8458200" cy="4524315"/>
          </a:xfrm>
          <a:prstGeom prst="rect">
            <a:avLst/>
          </a:prstGeom>
        </p:spPr>
        <p:txBody>
          <a:bodyPr wrap="square">
            <a:spAutoFit/>
          </a:bodyPr>
          <a:lstStyle/>
          <a:p>
            <a:r>
              <a:rPr lang="en-US" b="1" dirty="0"/>
              <a:t>Understand the customer's priorities</a:t>
            </a:r>
            <a:r>
              <a:rPr lang="en-US" dirty="0"/>
              <a:t>. </a:t>
            </a:r>
          </a:p>
          <a:p>
            <a:endParaRPr lang="en-US" dirty="0"/>
          </a:p>
          <a:p>
            <a:r>
              <a:rPr lang="en-US" dirty="0"/>
              <a:t>It is possible the customer would tolerate 90% of the functionality delivered late if they could have 10% of it on time.</a:t>
            </a:r>
            <a:br>
              <a:rPr lang="en-US" dirty="0"/>
            </a:br>
            <a:endParaRPr lang="en-US" dirty="0"/>
          </a:p>
          <a:p>
            <a:r>
              <a:rPr lang="en-US" b="1" dirty="0"/>
              <a:t>The more they see, the more they need</a:t>
            </a:r>
            <a:r>
              <a:rPr lang="en-US" dirty="0"/>
              <a:t>. </a:t>
            </a:r>
          </a:p>
          <a:p>
            <a:endParaRPr lang="en-US" dirty="0"/>
          </a:p>
          <a:p>
            <a:r>
              <a:rPr lang="en-US" dirty="0"/>
              <a:t>The more functionality (or performance) you provide a user, the more functionality (or performance) the user wants.</a:t>
            </a:r>
          </a:p>
          <a:p>
            <a:r>
              <a:rPr lang="en-US" dirty="0"/>
              <a:t/>
            </a:r>
            <a:br>
              <a:rPr lang="en-US" dirty="0"/>
            </a:br>
            <a:r>
              <a:rPr lang="en-US" b="1" dirty="0"/>
              <a:t>Plan to throw one away</a:t>
            </a:r>
            <a:r>
              <a:rPr lang="en-US" dirty="0"/>
              <a:t>. </a:t>
            </a:r>
          </a:p>
          <a:p>
            <a:endParaRPr lang="en-US" dirty="0"/>
          </a:p>
          <a:p>
            <a:r>
              <a:rPr lang="en-US" dirty="0"/>
              <a:t>One of the most important critical success factors is whether or not a product is entirely new. Such brand-new applications, architectures, interfaces, or algorithms rarely work the first time </a:t>
            </a:r>
            <a:br>
              <a:rPr lang="en-US" dirty="0"/>
            </a:b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533400" y="1143000"/>
            <a:ext cx="8305800" cy="3970318"/>
          </a:xfrm>
          <a:prstGeom prst="rect">
            <a:avLst/>
          </a:prstGeom>
        </p:spPr>
        <p:txBody>
          <a:bodyPr wrap="square">
            <a:spAutoFit/>
          </a:bodyPr>
          <a:lstStyle/>
          <a:p>
            <a:r>
              <a:rPr lang="en-US" b="1" dirty="0"/>
              <a:t>Design for change</a:t>
            </a:r>
            <a:r>
              <a:rPr lang="en-US" dirty="0"/>
              <a:t>.</a:t>
            </a:r>
          </a:p>
          <a:p>
            <a:endParaRPr lang="en-US" dirty="0"/>
          </a:p>
          <a:p>
            <a:r>
              <a:rPr lang="en-US" dirty="0"/>
              <a:t>The architectures, components, and specification techniques you use must accommodate change.</a:t>
            </a:r>
            <a:br>
              <a:rPr lang="en-US" dirty="0"/>
            </a:br>
            <a:endParaRPr lang="en-US" dirty="0"/>
          </a:p>
          <a:p>
            <a:r>
              <a:rPr lang="en-US" b="1" dirty="0"/>
              <a:t>Design without documentation is not design</a:t>
            </a:r>
            <a:r>
              <a:rPr lang="en-US" dirty="0"/>
              <a:t>.</a:t>
            </a:r>
          </a:p>
          <a:p>
            <a:endParaRPr lang="en-US" dirty="0"/>
          </a:p>
          <a:p>
            <a:r>
              <a:rPr lang="en-US" dirty="0"/>
              <a:t>I have often heard software engineers say, "I have finished the design. All that is left is the documentation. "</a:t>
            </a:r>
            <a:br>
              <a:rPr lang="en-US" dirty="0"/>
            </a:br>
            <a:endParaRPr lang="en-US" dirty="0"/>
          </a:p>
          <a:p>
            <a:r>
              <a:rPr lang="en-US" b="1" dirty="0"/>
              <a:t>Use tools, but be realistic. </a:t>
            </a:r>
          </a:p>
          <a:p>
            <a:endParaRPr lang="en-US" b="1" dirty="0"/>
          </a:p>
          <a:p>
            <a:r>
              <a:rPr lang="en-US" dirty="0"/>
              <a:t>Software tools make their users more efficient. </a:t>
            </a:r>
            <a:br>
              <a:rPr lang="en-US" dirty="0"/>
            </a:b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762000" y="1305342"/>
            <a:ext cx="8001000" cy="4524315"/>
          </a:xfrm>
          <a:prstGeom prst="rect">
            <a:avLst/>
          </a:prstGeom>
        </p:spPr>
        <p:txBody>
          <a:bodyPr wrap="square">
            <a:spAutoFit/>
          </a:bodyPr>
          <a:lstStyle/>
          <a:p>
            <a:r>
              <a:rPr lang="en-US" b="1" dirty="0"/>
              <a:t>Avoid tricks</a:t>
            </a:r>
            <a:r>
              <a:rPr lang="en-US" dirty="0"/>
              <a:t>. </a:t>
            </a:r>
          </a:p>
          <a:p>
            <a:endParaRPr lang="en-US" dirty="0"/>
          </a:p>
          <a:p>
            <a:r>
              <a:rPr lang="en-US" dirty="0"/>
              <a:t>Many programmers love to create programs with tricks constructs that perform a function correctly, but in an obscure way. Show the world how smart you are by avoiding tricky code.</a:t>
            </a:r>
          </a:p>
          <a:p>
            <a:r>
              <a:rPr lang="en-US" dirty="0"/>
              <a:t/>
            </a:r>
            <a:br>
              <a:rPr lang="en-US" dirty="0"/>
            </a:br>
            <a:r>
              <a:rPr lang="en-US" b="1" dirty="0"/>
              <a:t>Encapsulate. </a:t>
            </a:r>
          </a:p>
          <a:p>
            <a:endParaRPr lang="en-US" b="1" dirty="0"/>
          </a:p>
          <a:p>
            <a:r>
              <a:rPr lang="en-US" dirty="0"/>
              <a:t>Information-hiding is a simple, proven concept that results in software that is easier to test and much easier to maintain.</a:t>
            </a:r>
            <a:br>
              <a:rPr lang="en-US" dirty="0"/>
            </a:br>
            <a:endParaRPr lang="en-US" dirty="0"/>
          </a:p>
          <a:p>
            <a:r>
              <a:rPr lang="en-US" b="1" dirty="0"/>
              <a:t>Use coupling and cohesion</a:t>
            </a:r>
            <a:r>
              <a:rPr lang="en-US" dirty="0"/>
              <a:t>. </a:t>
            </a:r>
          </a:p>
          <a:p>
            <a:endParaRPr lang="en-US" dirty="0"/>
          </a:p>
          <a:p>
            <a:r>
              <a:rPr lang="en-US" dirty="0"/>
              <a:t>Coupling and cohesion are the best ways to measure software's inherent</a:t>
            </a:r>
            <a:br>
              <a:rPr lang="en-US" dirty="0"/>
            </a:br>
            <a:r>
              <a:rPr lang="en-US" dirty="0"/>
              <a:t>maintainability and adaptability </a:t>
            </a:r>
            <a:br>
              <a:rPr lang="en-US" dirty="0"/>
            </a:b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4" name="Rectangle 3"/>
          <p:cNvSpPr/>
          <p:nvPr/>
        </p:nvSpPr>
        <p:spPr>
          <a:xfrm>
            <a:off x="457200" y="1166843"/>
            <a:ext cx="8382000" cy="4247317"/>
          </a:xfrm>
          <a:prstGeom prst="rect">
            <a:avLst/>
          </a:prstGeom>
        </p:spPr>
        <p:txBody>
          <a:bodyPr wrap="square">
            <a:spAutoFit/>
          </a:bodyPr>
          <a:lstStyle/>
          <a:p>
            <a:r>
              <a:rPr lang="en-US" b="1" dirty="0"/>
              <a:t>Use the McCabe complexity measure</a:t>
            </a:r>
            <a:r>
              <a:rPr lang="en-US" dirty="0"/>
              <a:t>.</a:t>
            </a:r>
          </a:p>
          <a:p>
            <a:endParaRPr lang="en-US" dirty="0"/>
          </a:p>
          <a:p>
            <a:r>
              <a:rPr lang="en-US" dirty="0"/>
              <a:t> Although there are many metrics available to report the inherent complexity of software, none is as intuitive and easy to use as Tom McCabe's.</a:t>
            </a:r>
          </a:p>
          <a:p>
            <a:r>
              <a:rPr lang="en-US" dirty="0"/>
              <a:t/>
            </a:r>
            <a:br>
              <a:rPr lang="en-US" dirty="0"/>
            </a:br>
            <a:r>
              <a:rPr lang="en-US" b="1" dirty="0"/>
              <a:t>Don't test your own software</a:t>
            </a:r>
            <a:r>
              <a:rPr lang="en-US" dirty="0"/>
              <a:t>.</a:t>
            </a:r>
          </a:p>
          <a:p>
            <a:endParaRPr lang="en-US" dirty="0"/>
          </a:p>
          <a:p>
            <a:r>
              <a:rPr lang="en-US" dirty="0"/>
              <a:t>Software developers should never be the primary testers of their own software.</a:t>
            </a:r>
          </a:p>
          <a:p>
            <a:endParaRPr lang="en-US" b="1" dirty="0"/>
          </a:p>
          <a:p>
            <a:r>
              <a:rPr lang="en-US" b="1" dirty="0"/>
              <a:t>Analyze causes for errors</a:t>
            </a:r>
            <a:r>
              <a:rPr lang="en-US" dirty="0"/>
              <a:t>. </a:t>
            </a:r>
          </a:p>
          <a:p>
            <a:endParaRPr lang="en-US" dirty="0"/>
          </a:p>
          <a:p>
            <a:r>
              <a:rPr lang="en-US" dirty="0"/>
              <a:t>It is far more cost-effective to reduce the effect of an error by preventing it than it</a:t>
            </a:r>
            <a:br>
              <a:rPr lang="en-US" dirty="0"/>
            </a:br>
            <a:r>
              <a:rPr lang="en-US" dirty="0"/>
              <a:t>is to find and fix it. One way to do this is to analyze the causes of errors as they are detected </a:t>
            </a:r>
            <a:br>
              <a:rPr lang="en-US" dirty="0"/>
            </a:b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229600" cy="914400"/>
          </a:xfrm>
        </p:spPr>
        <p:txBody>
          <a:bodyPr/>
          <a:lstStyle/>
          <a:p>
            <a:pPr algn="l"/>
            <a:r>
              <a:rPr lang="en-US" sz="2400" dirty="0">
                <a:solidFill>
                  <a:srgbClr val="FF0000"/>
                </a:solidFill>
              </a:rPr>
              <a:t>    </a:t>
            </a:r>
            <a:r>
              <a:rPr lang="en-US" sz="2400" b="1" dirty="0">
                <a:solidFill>
                  <a:srgbClr val="FF0000"/>
                </a:solidFill>
                <a:latin typeface="Cambria" pitchFamily="18" charset="0"/>
                <a:ea typeface="Cambria" pitchFamily="18" charset="0"/>
              </a:rPr>
              <a:t>Principles of conventional software Engineering </a:t>
            </a:r>
            <a:r>
              <a:rPr lang="en-US" sz="3600" dirty="0"/>
              <a:t/>
            </a:r>
            <a:br>
              <a:rPr lang="en-US" sz="3600" dirty="0"/>
            </a:br>
            <a:endParaRPr lang="en-US" sz="3600" dirty="0">
              <a:solidFill>
                <a:srgbClr val="FF0000"/>
              </a:solidFill>
            </a:endParaRPr>
          </a:p>
        </p:txBody>
      </p:sp>
      <p:sp>
        <p:nvSpPr>
          <p:cNvPr id="3" name="Content Placeholder 2"/>
          <p:cNvSpPr>
            <a:spLocks noGrp="1"/>
          </p:cNvSpPr>
          <p:nvPr>
            <p:ph idx="1"/>
          </p:nvPr>
        </p:nvSpPr>
        <p:spPr>
          <a:xfrm>
            <a:off x="457200" y="914400"/>
            <a:ext cx="8382000" cy="5562600"/>
          </a:xfrm>
        </p:spPr>
        <p:txBody>
          <a:bodyPr/>
          <a:lstStyle/>
          <a:p>
            <a:pPr>
              <a:buNone/>
            </a:pPr>
            <a:r>
              <a:rPr lang="en-US" dirty="0"/>
              <a:t>	</a:t>
            </a:r>
          </a:p>
        </p:txBody>
      </p:sp>
      <p:sp>
        <p:nvSpPr>
          <p:cNvPr id="5" name="Rectangle 4"/>
          <p:cNvSpPr/>
          <p:nvPr/>
        </p:nvSpPr>
        <p:spPr>
          <a:xfrm>
            <a:off x="609600" y="1371600"/>
            <a:ext cx="8305800" cy="3693319"/>
          </a:xfrm>
          <a:prstGeom prst="rect">
            <a:avLst/>
          </a:prstGeom>
        </p:spPr>
        <p:txBody>
          <a:bodyPr wrap="square">
            <a:spAutoFit/>
          </a:bodyPr>
          <a:lstStyle/>
          <a:p>
            <a:r>
              <a:rPr lang="en-US" b="1" dirty="0"/>
              <a:t>Realize that software's entropy increases</a:t>
            </a:r>
            <a:r>
              <a:rPr lang="en-US" dirty="0"/>
              <a:t>.</a:t>
            </a:r>
          </a:p>
          <a:p>
            <a:endParaRPr lang="en-US" dirty="0"/>
          </a:p>
          <a:p>
            <a:r>
              <a:rPr lang="en-US" dirty="0"/>
              <a:t> Any software system that undergoes continuous change will grow in complexity and will become more and more disorganized.</a:t>
            </a:r>
          </a:p>
          <a:p>
            <a:r>
              <a:rPr lang="en-US" dirty="0"/>
              <a:t/>
            </a:r>
            <a:br>
              <a:rPr lang="en-US" dirty="0"/>
            </a:br>
            <a:r>
              <a:rPr lang="en-US" b="1" dirty="0"/>
              <a:t>People and time are not interchangeable</a:t>
            </a:r>
            <a:r>
              <a:rPr lang="en-US" dirty="0"/>
              <a:t>. </a:t>
            </a:r>
          </a:p>
          <a:p>
            <a:endParaRPr lang="en-US" dirty="0"/>
          </a:p>
          <a:p>
            <a:r>
              <a:rPr lang="en-US" dirty="0"/>
              <a:t>Measuring a project solely by person-months makes little sense.</a:t>
            </a:r>
            <a:br>
              <a:rPr lang="en-US" dirty="0"/>
            </a:br>
            <a:endParaRPr lang="en-US" dirty="0"/>
          </a:p>
          <a:p>
            <a:r>
              <a:rPr lang="en-US" b="1" dirty="0"/>
              <a:t>Expect excellence</a:t>
            </a:r>
            <a:r>
              <a:rPr lang="en-US" dirty="0"/>
              <a:t>. </a:t>
            </a:r>
          </a:p>
          <a:p>
            <a:endParaRPr lang="en-US" dirty="0"/>
          </a:p>
          <a:p>
            <a:r>
              <a:rPr lang="en-US" dirty="0"/>
              <a:t>Your employees will do much better if you have high expectations for them. </a:t>
            </a:r>
            <a:br>
              <a:rPr lang="en-US" dirty="0"/>
            </a:b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fld id="{CCE60E7C-9340-4E78-8FF1-5B9A5C8058C3}" type="slidenum">
              <a:rPr lang="en-US" smtClean="0"/>
              <a:pPr>
                <a:defRPr/>
              </a:pPr>
              <a:t>3</a:t>
            </a:fld>
            <a:endParaRPr lang="en-US" dirty="0"/>
          </a:p>
        </p:txBody>
      </p:sp>
      <p:sp>
        <p:nvSpPr>
          <p:cNvPr id="3" name="Rectangle 2"/>
          <p:cNvSpPr/>
          <p:nvPr/>
        </p:nvSpPr>
        <p:spPr>
          <a:xfrm>
            <a:off x="685800" y="990600"/>
            <a:ext cx="8001000" cy="5078313"/>
          </a:xfrm>
          <a:prstGeom prst="rect">
            <a:avLst/>
          </a:prstGeom>
        </p:spPr>
        <p:txBody>
          <a:bodyPr wrap="square">
            <a:spAutoFit/>
          </a:bodyPr>
          <a:lstStyle/>
          <a:p>
            <a:r>
              <a:rPr lang="en-GB" b="1" dirty="0" smtClean="0"/>
              <a:t>Unit III</a:t>
            </a:r>
          </a:p>
          <a:p>
            <a:pPr algn="just"/>
            <a:r>
              <a:rPr lang="en-GB" dirty="0" smtClean="0">
                <a:latin typeface="Times New Roman" pitchFamily="18" charset="0"/>
                <a:cs typeface="Times New Roman" pitchFamily="18" charset="0"/>
              </a:rPr>
              <a:t>Checkpoints of the Process: Major Milestones, Minor Milestones, Periodic Status Assessments. Iterative Process Planning: Work breakdown Structures, Planning Guidelines, Cost and Schedule Estimating process, Iteration Planning Process.</a:t>
            </a:r>
          </a:p>
          <a:p>
            <a:pPr algn="just"/>
            <a:r>
              <a:rPr lang="en-GB" dirty="0" smtClean="0">
                <a:latin typeface="Times New Roman" pitchFamily="18" charset="0"/>
                <a:cs typeface="Times New Roman" pitchFamily="18" charset="0"/>
              </a:rPr>
              <a:t>Project Organizations and Responsibilities: Line-of-Business Organizations, Project Organizations, Evolution of Organizations. Process Automation: Automation Building Blocks, The Project Environment.</a:t>
            </a:r>
          </a:p>
          <a:p>
            <a:pPr algn="just"/>
            <a:r>
              <a:rPr lang="en-GB" i="1" dirty="0" smtClean="0">
                <a:latin typeface="Times New Roman" pitchFamily="18" charset="0"/>
                <a:cs typeface="Times New Roman" pitchFamily="18" charset="0"/>
              </a:rPr>
              <a:t>CASE Tools for Requirements Specification, Planning and Estimation, Pragmatic Planning.</a:t>
            </a:r>
          </a:p>
          <a:p>
            <a:pPr algn="just"/>
            <a:endParaRPr lang="en-GB" dirty="0" smtClean="0">
              <a:latin typeface="Times New Roman" pitchFamily="18" charset="0"/>
              <a:cs typeface="Times New Roman" pitchFamily="18" charset="0"/>
            </a:endParaRPr>
          </a:p>
          <a:p>
            <a:pPr algn="just"/>
            <a:endParaRPr lang="en-GB" dirty="0" smtClean="0">
              <a:latin typeface="Times New Roman" pitchFamily="18" charset="0"/>
              <a:cs typeface="Times New Roman" pitchFamily="18" charset="0"/>
            </a:endParaRPr>
          </a:p>
          <a:p>
            <a:pPr algn="just"/>
            <a:r>
              <a:rPr lang="en-GB" b="1" dirty="0" smtClean="0">
                <a:latin typeface="Times New Roman" pitchFamily="18" charset="0"/>
                <a:cs typeface="Times New Roman" pitchFamily="18" charset="0"/>
              </a:rPr>
              <a:t>Unit IV</a:t>
            </a:r>
          </a:p>
          <a:p>
            <a:pPr algn="just"/>
            <a:r>
              <a:rPr lang="en-GB" dirty="0" smtClean="0">
                <a:latin typeface="Times New Roman" pitchFamily="18" charset="0"/>
                <a:cs typeface="Times New Roman" pitchFamily="18" charset="0"/>
              </a:rPr>
              <a:t>Project control and Process Instrumentation: The Seven Core Metrics, Management Indicators, Quality Indicators, Life Cycle Expectations, Pragmatic Software Metrics, Metrics Automation, Tailoring the Process. Future Software Project Management: Modern Project Profiles, Next Generation Software Economics, The COCOMO Cost Estimation Model: Basic COCOMO</a:t>
            </a:r>
          </a:p>
          <a:p>
            <a:pPr algn="just"/>
            <a:r>
              <a:rPr lang="en-GB" i="1" dirty="0" smtClean="0">
                <a:latin typeface="Times New Roman" pitchFamily="18" charset="0"/>
                <a:cs typeface="Times New Roman" pitchFamily="18" charset="0"/>
              </a:rPr>
              <a:t>Bugs of Testing, Bug Tracking Tool</a:t>
            </a:r>
            <a:endParaRPr lang="en-GB" i="1" dirty="0">
              <a:latin typeface="Times New Roman" pitchFamily="18" charset="0"/>
              <a:cs typeface="Times New Roman"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lstStyle/>
          <a:p>
            <a:pPr algn="l"/>
            <a:r>
              <a:rPr lang="en-US" sz="2800" b="1" dirty="0">
                <a:solidFill>
                  <a:srgbClr val="FF0000"/>
                </a:solidFill>
                <a:latin typeface="Cambria" pitchFamily="18" charset="0"/>
                <a:ea typeface="Cambria" pitchFamily="18" charset="0"/>
              </a:rPr>
              <a:t> Principles of Modern Software Management</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3" name="Content Placeholder 2"/>
          <p:cNvSpPr>
            <a:spLocks noGrp="1"/>
          </p:cNvSpPr>
          <p:nvPr>
            <p:ph idx="1"/>
          </p:nvPr>
        </p:nvSpPr>
        <p:spPr>
          <a:xfrm>
            <a:off x="457200" y="990600"/>
            <a:ext cx="8458200" cy="5135563"/>
          </a:xfrm>
        </p:spPr>
        <p:txBody>
          <a:bodyPr/>
          <a:lstStyle/>
          <a:p>
            <a:pPr>
              <a:buNone/>
            </a:pPr>
            <a:r>
              <a:rPr lang="en-US" sz="1800" b="1" dirty="0"/>
              <a:t>Base the process on an </a:t>
            </a:r>
            <a:r>
              <a:rPr lang="en-US" sz="1800" b="1" i="1" dirty="0"/>
              <a:t>architecture-first approach. </a:t>
            </a:r>
          </a:p>
          <a:p>
            <a:pPr>
              <a:buNone/>
            </a:pPr>
            <a:endParaRPr lang="en-US" sz="1800" b="1" i="1" dirty="0"/>
          </a:p>
          <a:p>
            <a:pPr>
              <a:buFont typeface="Wingdings" pitchFamily="2" charset="2"/>
              <a:buChar char="v"/>
            </a:pPr>
            <a:r>
              <a:rPr lang="en-US" sz="1800" dirty="0"/>
              <a:t>This requires that a demonstrable balance be achieved among the driving requirements, the architecturally significant design decisions, and the lifecycle plans before the resources are committed for full-scale development.</a:t>
            </a:r>
          </a:p>
          <a:p>
            <a:pPr>
              <a:buNone/>
            </a:pPr>
            <a:endParaRPr lang="en-US" sz="1800" dirty="0"/>
          </a:p>
          <a:p>
            <a:pPr>
              <a:buNone/>
            </a:pPr>
            <a:r>
              <a:rPr lang="en-US" sz="1800" b="1" dirty="0"/>
              <a:t> Establish an </a:t>
            </a:r>
            <a:r>
              <a:rPr lang="en-US" sz="1800" b="1" i="1" dirty="0"/>
              <a:t>iterative life-cycle process </a:t>
            </a:r>
            <a:r>
              <a:rPr lang="en-US" sz="1800" b="1" dirty="0"/>
              <a:t>that confronts risk early</a:t>
            </a:r>
          </a:p>
          <a:p>
            <a:pPr>
              <a:buNone/>
            </a:pPr>
            <a:r>
              <a:rPr lang="en-US" sz="1800" dirty="0"/>
              <a:t>. </a:t>
            </a:r>
          </a:p>
          <a:p>
            <a:pPr>
              <a:buFont typeface="Wingdings" pitchFamily="2" charset="2"/>
              <a:buChar char="v"/>
            </a:pPr>
            <a:r>
              <a:rPr lang="en-US" sz="1800" dirty="0"/>
              <a:t>With today's sophisticated software systems, it is not possible to define the entire problem, design the entire solution, build the software, and then test the end  product in sequence. </a:t>
            </a:r>
          </a:p>
          <a:p>
            <a:pPr>
              <a:buFont typeface="Wingdings" pitchFamily="2" charset="2"/>
              <a:buChar char="v"/>
            </a:pPr>
            <a:r>
              <a:rPr lang="en-US" sz="1800" dirty="0"/>
              <a:t>Instead, an iterative process that refines the problem understanding, an effective solution, and an effective plan over several iterations encourages a balanced treatment of all stakeholder objectives.</a:t>
            </a:r>
          </a:p>
          <a:p>
            <a:pPr>
              <a:buFont typeface="Wingdings" pitchFamily="2" charset="2"/>
              <a:buChar char="v"/>
            </a:pPr>
            <a:r>
              <a:rPr lang="en-US" sz="1800" dirty="0"/>
              <a:t> Major risks must be addressed early to increase predictability and avoid expensive downstream scrap and rework. </a:t>
            </a:r>
            <a:br>
              <a:rPr lang="en-US" sz="1800" dirty="0"/>
            </a:br>
            <a:endParaRPr lang="en-US" sz="18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30</a:t>
            </a:fld>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lstStyle/>
          <a:p>
            <a:pPr algn="l"/>
            <a:r>
              <a:rPr lang="en-US" sz="2800" b="1" dirty="0">
                <a:solidFill>
                  <a:srgbClr val="FF0000"/>
                </a:solidFill>
                <a:latin typeface="Cambria" pitchFamily="18" charset="0"/>
                <a:ea typeface="Cambria" pitchFamily="18" charset="0"/>
              </a:rPr>
              <a:t> Principles of Modern Software Management</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3" name="Content Placeholder 2"/>
          <p:cNvSpPr>
            <a:spLocks noGrp="1"/>
          </p:cNvSpPr>
          <p:nvPr>
            <p:ph idx="1"/>
          </p:nvPr>
        </p:nvSpPr>
        <p:spPr>
          <a:xfrm>
            <a:off x="457200" y="990600"/>
            <a:ext cx="8458200" cy="5135563"/>
          </a:xfrm>
        </p:spPr>
        <p:txBody>
          <a:bodyPr/>
          <a:lstStyle/>
          <a:p>
            <a:pPr>
              <a:buNone/>
            </a:pPr>
            <a:r>
              <a:rPr lang="en-US" sz="2000" b="1" dirty="0"/>
              <a:t>	Transition design methods to emphasize </a:t>
            </a:r>
            <a:r>
              <a:rPr lang="en-US" sz="2000" b="1" i="1" dirty="0"/>
              <a:t>component-based development.</a:t>
            </a:r>
          </a:p>
          <a:p>
            <a:pPr>
              <a:buNone/>
            </a:pPr>
            <a:r>
              <a:rPr lang="en-US" sz="2000" b="1" i="1" dirty="0"/>
              <a:t>     </a:t>
            </a:r>
          </a:p>
          <a:p>
            <a:pPr>
              <a:buNone/>
            </a:pPr>
            <a:r>
              <a:rPr lang="en-US" sz="2000" b="1" i="1" dirty="0"/>
              <a:t>	</a:t>
            </a:r>
            <a:r>
              <a:rPr lang="en-US" sz="2000" dirty="0"/>
              <a:t>Moving from a line-of code mentality to a component-based mentality is necessary to reduce the amount of human-generate source code and custom development.</a:t>
            </a:r>
          </a:p>
          <a:p>
            <a:pPr>
              <a:buNone/>
            </a:pPr>
            <a:endParaRPr lang="en-US" sz="2000" dirty="0"/>
          </a:p>
          <a:p>
            <a:pPr>
              <a:buNone/>
            </a:pPr>
            <a:r>
              <a:rPr lang="en-US" sz="2000" b="1" dirty="0"/>
              <a:t>	Establish a </a:t>
            </a:r>
            <a:r>
              <a:rPr lang="en-US" sz="2000" b="1" i="1" dirty="0"/>
              <a:t>change management environment. </a:t>
            </a:r>
          </a:p>
          <a:p>
            <a:pPr>
              <a:buNone/>
            </a:pPr>
            <a:endParaRPr lang="en-US" sz="2000" b="1" i="1" dirty="0"/>
          </a:p>
          <a:p>
            <a:pPr>
              <a:buNone/>
            </a:pPr>
            <a:r>
              <a:rPr lang="en-US" sz="2000" b="1" i="1" dirty="0"/>
              <a:t>    </a:t>
            </a:r>
            <a:r>
              <a:rPr lang="en-US" sz="2000" dirty="0"/>
              <a:t>The dynamics of iterative development, including concurrent workflows by different teams working on shared artifacts, necessitates objectively</a:t>
            </a:r>
            <a:br>
              <a:rPr lang="en-US" sz="2000" dirty="0"/>
            </a:br>
            <a:r>
              <a:rPr lang="en-US" sz="2000" dirty="0"/>
              <a:t>controlled baselines. </a:t>
            </a:r>
            <a:br>
              <a:rPr lang="en-US" sz="2000" dirty="0"/>
            </a:br>
            <a:endParaRPr lang="en-US" sz="20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31</a:t>
            </a:fld>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lstStyle/>
          <a:p>
            <a:pPr algn="l"/>
            <a:r>
              <a:rPr lang="en-US" sz="2800" b="1" dirty="0">
                <a:solidFill>
                  <a:srgbClr val="FF0000"/>
                </a:solidFill>
                <a:latin typeface="Cambria" pitchFamily="18" charset="0"/>
                <a:ea typeface="Cambria" pitchFamily="18" charset="0"/>
              </a:rPr>
              <a:t> Principles of Modern Software Management</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3" name="Content Placeholder 2"/>
          <p:cNvSpPr>
            <a:spLocks noGrp="1"/>
          </p:cNvSpPr>
          <p:nvPr>
            <p:ph idx="1"/>
          </p:nvPr>
        </p:nvSpPr>
        <p:spPr>
          <a:xfrm>
            <a:off x="457200" y="990600"/>
            <a:ext cx="8458200" cy="5135563"/>
          </a:xfrm>
        </p:spPr>
        <p:txBody>
          <a:bodyPr/>
          <a:lstStyle/>
          <a:p>
            <a:pPr>
              <a:buNone/>
            </a:pPr>
            <a:r>
              <a:rPr lang="en-US" sz="2400" b="1" dirty="0"/>
              <a:t>	</a:t>
            </a:r>
            <a:r>
              <a:rPr lang="en-US" sz="2000" b="1" dirty="0"/>
              <a:t>Enhance change freedom through tools that support round-trip engineering</a:t>
            </a:r>
            <a:r>
              <a:rPr lang="en-US" sz="2000" dirty="0"/>
              <a:t>. </a:t>
            </a:r>
          </a:p>
          <a:p>
            <a:pPr>
              <a:buNone/>
            </a:pPr>
            <a:endParaRPr lang="en-US" sz="2000" dirty="0"/>
          </a:p>
          <a:p>
            <a:pPr>
              <a:buNone/>
            </a:pPr>
            <a:r>
              <a:rPr lang="en-US" sz="2000" dirty="0"/>
              <a:t>	Round-trip engineering is the environment support necessary to automate and synchronize engineering information in different formats(such as requirements specifications, design models, source code, executable code, test cases).</a:t>
            </a:r>
            <a:br>
              <a:rPr lang="en-US" sz="2000" dirty="0"/>
            </a:br>
            <a:endParaRPr lang="en-US" sz="2000" dirty="0"/>
          </a:p>
          <a:p>
            <a:pPr>
              <a:buNone/>
            </a:pPr>
            <a:r>
              <a:rPr lang="en-US" sz="2000" b="1" dirty="0"/>
              <a:t>	Capture design artifacts in rigorous, model-based notation.</a:t>
            </a:r>
          </a:p>
          <a:p>
            <a:pPr>
              <a:buNone/>
            </a:pPr>
            <a:endParaRPr lang="en-US" sz="2000" b="1" dirty="0"/>
          </a:p>
          <a:p>
            <a:pPr>
              <a:buNone/>
            </a:pPr>
            <a:r>
              <a:rPr lang="en-US" sz="2000" b="1" dirty="0"/>
              <a:t>	 </a:t>
            </a:r>
            <a:r>
              <a:rPr lang="en-US" sz="2000" dirty="0"/>
              <a:t>A model based approach (such as UML) supports the evolution of semantically rich graphical and textual design notations. </a:t>
            </a:r>
            <a:r>
              <a:rPr lang="en-US" sz="2400" dirty="0"/>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32</a:t>
            </a:fld>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lstStyle/>
          <a:p>
            <a:pPr algn="l"/>
            <a:r>
              <a:rPr lang="en-US" sz="2800" b="1" dirty="0">
                <a:solidFill>
                  <a:srgbClr val="FF0000"/>
                </a:solidFill>
                <a:latin typeface="Cambria" pitchFamily="18" charset="0"/>
                <a:ea typeface="Cambria" pitchFamily="18" charset="0"/>
              </a:rPr>
              <a:t> Principles of Modern Software Management</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3" name="Content Placeholder 2"/>
          <p:cNvSpPr>
            <a:spLocks noGrp="1"/>
          </p:cNvSpPr>
          <p:nvPr>
            <p:ph idx="1"/>
          </p:nvPr>
        </p:nvSpPr>
        <p:spPr>
          <a:xfrm>
            <a:off x="457200" y="838200"/>
            <a:ext cx="8458200" cy="5287963"/>
          </a:xfrm>
        </p:spPr>
        <p:txBody>
          <a:bodyPr/>
          <a:lstStyle/>
          <a:p>
            <a:pPr>
              <a:buNone/>
            </a:pPr>
            <a:r>
              <a:rPr lang="en-US" sz="2000" b="1" dirty="0"/>
              <a:t>	Instrument the process for objective quality control and progress assessment</a:t>
            </a:r>
            <a:r>
              <a:rPr lang="en-US" sz="2000" dirty="0"/>
              <a:t>.</a:t>
            </a:r>
          </a:p>
          <a:p>
            <a:pPr>
              <a:buNone/>
            </a:pPr>
            <a:r>
              <a:rPr lang="en-US" sz="2000" dirty="0"/>
              <a:t> 	</a:t>
            </a:r>
          </a:p>
          <a:p>
            <a:pPr>
              <a:buNone/>
            </a:pPr>
            <a:r>
              <a:rPr lang="en-US" sz="2000" dirty="0"/>
              <a:t>	Life-cycle assessment of the progress and the quality of all intermediate products must be integrated into the process.</a:t>
            </a:r>
          </a:p>
          <a:p>
            <a:pPr>
              <a:buNone/>
            </a:pPr>
            <a:r>
              <a:rPr lang="en-US" sz="2000" dirty="0"/>
              <a:t/>
            </a:r>
            <a:br>
              <a:rPr lang="en-US" sz="2000" dirty="0"/>
            </a:br>
            <a:r>
              <a:rPr lang="en-US" sz="2000" b="1" dirty="0"/>
              <a:t>Use a demonstration-based approach to assess intermediate artifacts.</a:t>
            </a:r>
          </a:p>
          <a:p>
            <a:pPr>
              <a:buNone/>
            </a:pPr>
            <a:endParaRPr lang="en-US" sz="2000" b="1" dirty="0"/>
          </a:p>
          <a:p>
            <a:pPr>
              <a:buNone/>
            </a:pPr>
            <a:r>
              <a:rPr lang="en-US" sz="2000" dirty="0"/>
              <a:t> 	</a:t>
            </a:r>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33</a:t>
            </a:fld>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lstStyle/>
          <a:p>
            <a:pPr algn="l"/>
            <a:r>
              <a:rPr lang="en-US" sz="2800" b="1" dirty="0">
                <a:solidFill>
                  <a:srgbClr val="FF0000"/>
                </a:solidFill>
                <a:latin typeface="Cambria" pitchFamily="18" charset="0"/>
                <a:ea typeface="Cambria" pitchFamily="18" charset="0"/>
              </a:rPr>
              <a:t> Principles of Modern Software Management</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3" name="Content Placeholder 2"/>
          <p:cNvSpPr>
            <a:spLocks noGrp="1"/>
          </p:cNvSpPr>
          <p:nvPr>
            <p:ph idx="1"/>
          </p:nvPr>
        </p:nvSpPr>
        <p:spPr>
          <a:xfrm>
            <a:off x="457200" y="990600"/>
            <a:ext cx="8458200" cy="5135563"/>
          </a:xfrm>
        </p:spPr>
        <p:txBody>
          <a:bodyPr/>
          <a:lstStyle/>
          <a:p>
            <a:pPr>
              <a:buNone/>
            </a:pPr>
            <a:r>
              <a:rPr lang="en-US" sz="2000" b="1" dirty="0"/>
              <a:t>	Plan intermediate releases in groups of usage scenarios with evolving levels of detail.</a:t>
            </a:r>
          </a:p>
          <a:p>
            <a:pPr>
              <a:buNone/>
            </a:pPr>
            <a:endParaRPr lang="en-US" sz="2000" b="1" dirty="0"/>
          </a:p>
          <a:p>
            <a:pPr>
              <a:buNone/>
            </a:pPr>
            <a:r>
              <a:rPr lang="en-US" sz="2000" b="1" dirty="0"/>
              <a:t> 	</a:t>
            </a:r>
            <a:r>
              <a:rPr lang="en-US" sz="2000" dirty="0"/>
              <a:t>It is essential that the software management process drive toward early and continuous demonstrations within the operational context of the system, namely its use cases.</a:t>
            </a:r>
          </a:p>
          <a:p>
            <a:pPr>
              <a:buNone/>
            </a:pPr>
            <a:endParaRPr lang="en-US" sz="2000" dirty="0"/>
          </a:p>
          <a:p>
            <a:pPr>
              <a:buNone/>
            </a:pPr>
            <a:r>
              <a:rPr lang="en-US" sz="2000" b="1" dirty="0"/>
              <a:t>	Establish a configurable process that is economically scalable. </a:t>
            </a:r>
          </a:p>
          <a:p>
            <a:pPr>
              <a:buNone/>
            </a:pPr>
            <a:endParaRPr lang="en-US" sz="2000" b="1" dirty="0"/>
          </a:p>
          <a:p>
            <a:pPr>
              <a:buNone/>
            </a:pPr>
            <a:r>
              <a:rPr lang="en-US" sz="2000" dirty="0"/>
              <a:t>	No single process is suitable for all software developments. </a:t>
            </a:r>
            <a:br>
              <a:rPr lang="en-US" sz="2000" dirty="0"/>
            </a:br>
            <a:endParaRPr lang="en-US" sz="2000" dirty="0"/>
          </a:p>
          <a:p>
            <a:pPr>
              <a:buNone/>
            </a:pPr>
            <a:endParaRPr lang="en-US" sz="20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34</a:t>
            </a:fld>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lstStyle/>
          <a:p>
            <a:r>
              <a:rPr lang="en-US" sz="2800" b="1" dirty="0">
                <a:solidFill>
                  <a:srgbClr val="FF0000"/>
                </a:solidFill>
                <a:latin typeface="Cambria" pitchFamily="18" charset="0"/>
                <a:ea typeface="Cambria" pitchFamily="18" charset="0"/>
              </a:rPr>
              <a:t>     Principles of Modern Software Management</a:t>
            </a:r>
            <a:br>
              <a:rPr lang="en-US" sz="2800" b="1" dirty="0">
                <a:solidFill>
                  <a:srgbClr val="FF0000"/>
                </a:solidFill>
                <a:latin typeface="Cambria" pitchFamily="18" charset="0"/>
                <a:ea typeface="Cambria" pitchFamily="18" charset="0"/>
              </a:rPr>
            </a:br>
            <a:r>
              <a:rPr lang="en-US" sz="2800" b="1" dirty="0">
                <a:solidFill>
                  <a:srgbClr val="FF0000"/>
                </a:solidFill>
                <a:latin typeface="Cambria" pitchFamily="18" charset="0"/>
                <a:ea typeface="Cambria" pitchFamily="18" charset="0"/>
              </a:rPr>
              <a:t>(Top 5 Principles)</a:t>
            </a:r>
            <a:r>
              <a:rPr lang="en-US" sz="2800" dirty="0">
                <a:solidFill>
                  <a:srgbClr val="FF0000"/>
                </a:solidFill>
                <a:latin typeface="Cambria" pitchFamily="18" charset="0"/>
                <a:ea typeface="Cambria" pitchFamily="18" charset="0"/>
              </a:rPr>
              <a:t> </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35</a:t>
            </a:fld>
            <a:endParaRPr lang="en-US" dirty="0"/>
          </a:p>
        </p:txBody>
      </p:sp>
      <p:pic>
        <p:nvPicPr>
          <p:cNvPr id="1026" name="Picture 2"/>
          <p:cNvPicPr>
            <a:picLocks noGrp="1" noChangeAspect="1" noChangeArrowheads="1"/>
          </p:cNvPicPr>
          <p:nvPr>
            <p:ph idx="1"/>
          </p:nvPr>
        </p:nvPicPr>
        <p:blipFill>
          <a:blip r:embed="rId2" cstate="print"/>
          <a:srcRect/>
          <a:stretch>
            <a:fillRect/>
          </a:stretch>
        </p:blipFill>
        <p:spPr bwMode="auto">
          <a:xfrm>
            <a:off x="762000" y="990600"/>
            <a:ext cx="7924799" cy="5486400"/>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09600"/>
          </a:xfrm>
        </p:spPr>
        <p:txBody>
          <a:bodyPr/>
          <a:lstStyle/>
          <a:p>
            <a:r>
              <a:rPr lang="en-US" sz="2800" dirty="0">
                <a:solidFill>
                  <a:srgbClr val="FF0000"/>
                </a:solidFill>
              </a:rPr>
              <a:t>Modern Process Approaches for Solving Conventional Problem</a:t>
            </a:r>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36</a:t>
            </a:fld>
            <a:endParaRPr 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685800" y="1066800"/>
            <a:ext cx="8305800" cy="5410200"/>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914400"/>
            <a:ext cx="8534400" cy="5410200"/>
          </a:xfrm>
        </p:spPr>
        <p:txBody>
          <a:bodyPr/>
          <a:lstStyle/>
          <a:p>
            <a:pPr>
              <a:buFont typeface="Wingdings" pitchFamily="2" charset="2"/>
              <a:buChar char="v"/>
            </a:pPr>
            <a:r>
              <a:rPr lang="en-US" sz="2400" dirty="0"/>
              <a:t>Modern software development processes have moved away from the conventional waterfall model, in which each stage of the development process is dependent on completion of the previous stage.</a:t>
            </a:r>
          </a:p>
          <a:p>
            <a:pPr>
              <a:buFont typeface="Wingdings" pitchFamily="2" charset="2"/>
              <a:buChar char="v"/>
            </a:pPr>
            <a:endParaRPr lang="en-US" sz="2400" dirty="0"/>
          </a:p>
          <a:p>
            <a:pPr>
              <a:buFont typeface="Wingdings" pitchFamily="2" charset="2"/>
              <a:buChar char="v"/>
            </a:pPr>
            <a:r>
              <a:rPr lang="en-US" sz="2400" dirty="0"/>
              <a:t>The economic benefits inherent in transitioning from the conventional waterfall model to an iterative development process are significant but difficult to quantify.</a:t>
            </a:r>
          </a:p>
          <a:p>
            <a:pPr>
              <a:buFont typeface="Wingdings" pitchFamily="2" charset="2"/>
              <a:buChar char="v"/>
            </a:pPr>
            <a:endParaRPr lang="en-US" sz="2400" dirty="0"/>
          </a:p>
          <a:p>
            <a:pPr>
              <a:buFont typeface="Wingdings" pitchFamily="2" charset="2"/>
              <a:buChar char="v"/>
            </a:pPr>
            <a:r>
              <a:rPr lang="en-US" sz="2400" dirty="0"/>
              <a:t> As one benchmark of the expected economic impact of process improvement, consider the process exponent parameters of the COCOMO II model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37</a:t>
            </a:fld>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1143000"/>
            <a:ext cx="8229600" cy="4983163"/>
          </a:xfrm>
        </p:spPr>
        <p:txBody>
          <a:bodyPr/>
          <a:lstStyle/>
          <a:p>
            <a:pPr>
              <a:buFont typeface="Wingdings" pitchFamily="2" charset="2"/>
              <a:buChar char="v"/>
            </a:pPr>
            <a:r>
              <a:rPr lang="en-US" sz="2400" dirty="0"/>
              <a:t>This exponent can range from 1.01 (virtually no diseconomy of scale) to 1.26 (significant diseconomy of scale). </a:t>
            </a:r>
          </a:p>
          <a:p>
            <a:pPr>
              <a:buFont typeface="Wingdings" pitchFamily="2" charset="2"/>
              <a:buChar char="v"/>
            </a:pPr>
            <a:endParaRPr lang="en-US" sz="2400" dirty="0"/>
          </a:p>
          <a:p>
            <a:pPr>
              <a:buFont typeface="Wingdings" pitchFamily="2" charset="2"/>
              <a:buChar char="v"/>
            </a:pPr>
            <a:r>
              <a:rPr lang="en-US" sz="2400" dirty="0"/>
              <a:t>The parameters that govern the value of the process exponent are application </a:t>
            </a:r>
            <a:r>
              <a:rPr lang="en-US" sz="2400" dirty="0" err="1"/>
              <a:t>precedentedness</a:t>
            </a:r>
            <a:r>
              <a:rPr lang="en-US" sz="2400" dirty="0"/>
              <a:t>, process flexibility, architecture risk resolution, team</a:t>
            </a:r>
            <a:br>
              <a:rPr lang="en-US" sz="2400" dirty="0"/>
            </a:br>
            <a:r>
              <a:rPr lang="en-US" sz="2400" dirty="0"/>
              <a:t>cohesion, and software process maturity.</a:t>
            </a:r>
          </a:p>
          <a:p>
            <a:pPr>
              <a:buFont typeface="Wingdings" pitchFamily="2" charset="2"/>
              <a:buChar char="v"/>
            </a:pPr>
            <a:endParaRPr lang="en-US" sz="2400" dirty="0"/>
          </a:p>
          <a:p>
            <a:pPr>
              <a:buFont typeface="Wingdings" pitchFamily="2" charset="2"/>
              <a:buChar char="v"/>
            </a:pPr>
            <a:r>
              <a:rPr lang="en-US" sz="2400" dirty="0"/>
              <a:t>The following paragraphs map the process exponent parameters of CO COMO II to my top 10 principles of</a:t>
            </a:r>
            <a:br>
              <a:rPr lang="en-US" sz="2400" dirty="0"/>
            </a:br>
            <a:r>
              <a:rPr lang="en-US" sz="2400" dirty="0"/>
              <a:t>a modern process.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38</a:t>
            </a:fld>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762000"/>
            <a:ext cx="8229600" cy="5364163"/>
          </a:xfrm>
        </p:spPr>
        <p:txBody>
          <a:bodyPr/>
          <a:lstStyle/>
          <a:p>
            <a:pPr>
              <a:buFont typeface="Wingdings" pitchFamily="2" charset="2"/>
              <a:buChar char="v"/>
            </a:pPr>
            <a:r>
              <a:rPr lang="en-US" sz="2400" b="1" dirty="0"/>
              <a:t>Application </a:t>
            </a:r>
            <a:r>
              <a:rPr lang="en-US" sz="2400" b="1" dirty="0" err="1"/>
              <a:t>precedentedness</a:t>
            </a:r>
            <a:r>
              <a:rPr lang="en-US" sz="2400" dirty="0"/>
              <a:t>. Domain experience is a critical factor in understanding how to plan and</a:t>
            </a:r>
            <a:br>
              <a:rPr lang="en-US" sz="2400" dirty="0"/>
            </a:br>
            <a:r>
              <a:rPr lang="en-US" sz="2400" dirty="0"/>
              <a:t>execute a software development project.</a:t>
            </a:r>
          </a:p>
          <a:p>
            <a:pPr>
              <a:buFont typeface="Wingdings" pitchFamily="2" charset="2"/>
              <a:buChar char="v"/>
            </a:pPr>
            <a:endParaRPr lang="en-US" sz="2400" dirty="0"/>
          </a:p>
          <a:p>
            <a:pPr>
              <a:buFont typeface="Wingdings" pitchFamily="2" charset="2"/>
              <a:buChar char="v"/>
            </a:pPr>
            <a:r>
              <a:rPr lang="en-US" sz="2400" dirty="0"/>
              <a:t> For unprecedented systems, one of the key goals is to confront risks and establish early precedents, even if they are incomplete or experimental. </a:t>
            </a:r>
          </a:p>
          <a:p>
            <a:pPr>
              <a:buFont typeface="Wingdings" pitchFamily="2" charset="2"/>
              <a:buChar char="v"/>
            </a:pPr>
            <a:endParaRPr lang="en-US" sz="2400" dirty="0"/>
          </a:p>
          <a:p>
            <a:pPr>
              <a:buFont typeface="Wingdings" pitchFamily="2" charset="2"/>
              <a:buChar char="v"/>
            </a:pPr>
            <a:r>
              <a:rPr lang="en-US" sz="2400" dirty="0"/>
              <a:t>This is one of the primary reasons that the software industry has moved to an </a:t>
            </a:r>
            <a:r>
              <a:rPr lang="en-US" sz="2400" b="1" i="1" dirty="0"/>
              <a:t>iterative life-cycle process. </a:t>
            </a:r>
          </a:p>
          <a:p>
            <a:pPr>
              <a:buFont typeface="Wingdings" pitchFamily="2" charset="2"/>
              <a:buChar char="v"/>
            </a:pPr>
            <a:endParaRPr lang="en-US" sz="2400" b="1" i="1" dirty="0"/>
          </a:p>
          <a:p>
            <a:pPr>
              <a:buFont typeface="Wingdings" pitchFamily="2" charset="2"/>
              <a:buChar char="v"/>
            </a:pPr>
            <a:r>
              <a:rPr lang="en-US" sz="2400" dirty="0"/>
              <a:t>Early iterations in the life cycle establish precedents from which the product, the process, and the plans can be elaborated in </a:t>
            </a:r>
            <a:r>
              <a:rPr lang="en-US" sz="2400" b="1" i="1" dirty="0"/>
              <a:t>evolving levels </a:t>
            </a:r>
            <a:r>
              <a:rPr lang="en-US" sz="2400" b="1" dirty="0"/>
              <a:t>of </a:t>
            </a:r>
            <a:r>
              <a:rPr lang="en-US" sz="2400" b="1" i="1" dirty="0"/>
              <a:t>detail.</a:t>
            </a:r>
            <a:r>
              <a:rPr lang="en-US" sz="2400" dirty="0"/>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39</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lstStyle/>
          <a:p>
            <a:r>
              <a:rPr lang="en-US" sz="3600" dirty="0">
                <a:solidFill>
                  <a:srgbClr val="FF0000"/>
                </a:solidFill>
              </a:rPr>
              <a:t>Software Project Management</a:t>
            </a:r>
          </a:p>
        </p:txBody>
      </p:sp>
      <p:sp>
        <p:nvSpPr>
          <p:cNvPr id="3" name="Content Placeholder 2"/>
          <p:cNvSpPr>
            <a:spLocks noGrp="1"/>
          </p:cNvSpPr>
          <p:nvPr>
            <p:ph idx="1"/>
          </p:nvPr>
        </p:nvSpPr>
        <p:spPr/>
        <p:txBody>
          <a:bodyPr/>
          <a:lstStyle/>
          <a:p>
            <a:pPr>
              <a:buNone/>
            </a:pPr>
            <a:r>
              <a:rPr lang="en-US" dirty="0"/>
              <a:t>	The job pattern of an IT company engaged in software development can be seen split in two parts:</a:t>
            </a:r>
          </a:p>
          <a:p>
            <a:pPr>
              <a:buNone/>
            </a:pPr>
            <a:r>
              <a:rPr lang="en-US" dirty="0"/>
              <a:t>			Software Creation</a:t>
            </a:r>
          </a:p>
          <a:p>
            <a:pPr>
              <a:buNone/>
            </a:pPr>
            <a:r>
              <a:rPr lang="en-US" dirty="0"/>
              <a:t>			Software Project Management</a:t>
            </a:r>
          </a:p>
          <a:p>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762000"/>
            <a:ext cx="8229600" cy="5364163"/>
          </a:xfrm>
        </p:spPr>
        <p:txBody>
          <a:bodyPr/>
          <a:lstStyle/>
          <a:p>
            <a:pPr>
              <a:buFont typeface="Wingdings" pitchFamily="2" charset="2"/>
              <a:buChar char="v"/>
            </a:pPr>
            <a:r>
              <a:rPr lang="en-US" sz="2400" b="1" dirty="0"/>
              <a:t>Process flexibility</a:t>
            </a:r>
            <a:r>
              <a:rPr lang="en-US" sz="2400" dirty="0"/>
              <a:t>. Development of modern software is characterized by such a broad solution space and</a:t>
            </a:r>
            <a:br>
              <a:rPr lang="en-US" sz="2400" dirty="0"/>
            </a:br>
            <a:r>
              <a:rPr lang="en-US" sz="2400" dirty="0"/>
              <a:t>so many interrelated concerns that there is a paramount need for continuous incorporation of changes.</a:t>
            </a:r>
          </a:p>
          <a:p>
            <a:pPr>
              <a:buFont typeface="Wingdings" pitchFamily="2" charset="2"/>
              <a:buChar char="v"/>
            </a:pPr>
            <a:endParaRPr lang="en-US" sz="2400" dirty="0"/>
          </a:p>
          <a:p>
            <a:pPr>
              <a:buFont typeface="Wingdings" pitchFamily="2" charset="2"/>
              <a:buChar char="v"/>
            </a:pPr>
            <a:r>
              <a:rPr lang="en-US" sz="2400" dirty="0"/>
              <a:t>These changes may be inherent in the problem understanding, the solution space, or the plans. </a:t>
            </a:r>
          </a:p>
          <a:p>
            <a:pPr>
              <a:buFont typeface="Wingdings" pitchFamily="2" charset="2"/>
              <a:buChar char="v"/>
            </a:pPr>
            <a:endParaRPr lang="en-US" sz="2400" dirty="0"/>
          </a:p>
          <a:p>
            <a:pPr>
              <a:buFont typeface="Wingdings" pitchFamily="2" charset="2"/>
              <a:buChar char="v"/>
            </a:pPr>
            <a:r>
              <a:rPr lang="en-US" sz="2400" dirty="0"/>
              <a:t>Project artifacts must be supported by efficient </a:t>
            </a:r>
            <a:r>
              <a:rPr lang="en-US" sz="2400" b="1" i="1" dirty="0"/>
              <a:t>change management </a:t>
            </a:r>
            <a:r>
              <a:rPr lang="en-US" sz="2400" dirty="0"/>
              <a:t>commensurate with project needs. </a:t>
            </a:r>
          </a:p>
          <a:p>
            <a:pPr>
              <a:buFont typeface="Wingdings" pitchFamily="2" charset="2"/>
              <a:buChar char="v"/>
            </a:pPr>
            <a:endParaRPr lang="en-US" sz="2400" dirty="0"/>
          </a:p>
          <a:p>
            <a:pPr>
              <a:buFont typeface="Wingdings" pitchFamily="2" charset="2"/>
              <a:buChar char="v"/>
            </a:pPr>
            <a:r>
              <a:rPr lang="en-US" sz="2400" dirty="0"/>
              <a:t>A </a:t>
            </a:r>
            <a:r>
              <a:rPr lang="en-US" sz="2400" b="1" i="1" dirty="0"/>
              <a:t>configurable process </a:t>
            </a:r>
            <a:r>
              <a:rPr lang="en-US" sz="2400" dirty="0"/>
              <a:t>that allows a common framework to be adapted across a range of projects is</a:t>
            </a:r>
            <a:br>
              <a:rPr lang="en-US" sz="2400" dirty="0"/>
            </a:br>
            <a:r>
              <a:rPr lang="en-US" sz="2400" dirty="0"/>
              <a:t>necessary to achieve a software return on investment.</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40</a:t>
            </a:fld>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762000"/>
            <a:ext cx="8458200" cy="5364163"/>
          </a:xfrm>
        </p:spPr>
        <p:txBody>
          <a:bodyPr/>
          <a:lstStyle/>
          <a:p>
            <a:pPr>
              <a:buFont typeface="Wingdings" pitchFamily="2" charset="2"/>
              <a:buChar char="v"/>
            </a:pPr>
            <a:r>
              <a:rPr lang="en-US" sz="2400" b="1" dirty="0"/>
              <a:t>Architecture risk resolution</a:t>
            </a:r>
            <a:r>
              <a:rPr lang="en-US" sz="2400" dirty="0"/>
              <a:t>. </a:t>
            </a:r>
            <a:r>
              <a:rPr lang="en-US" sz="2400" b="1" i="1" dirty="0"/>
              <a:t>Architecture-first </a:t>
            </a:r>
            <a:r>
              <a:rPr lang="en-US" sz="2400" dirty="0"/>
              <a:t>development is a crucial theme underlying a successful</a:t>
            </a:r>
            <a:br>
              <a:rPr lang="en-US" sz="2400" dirty="0"/>
            </a:br>
            <a:r>
              <a:rPr lang="en-US" sz="2400" dirty="0"/>
              <a:t>iterative development process.</a:t>
            </a:r>
          </a:p>
          <a:p>
            <a:pPr>
              <a:buFont typeface="Wingdings" pitchFamily="2" charset="2"/>
              <a:buChar char="v"/>
            </a:pPr>
            <a:endParaRPr lang="en-US" sz="2400" dirty="0"/>
          </a:p>
          <a:p>
            <a:pPr>
              <a:buFont typeface="Wingdings" pitchFamily="2" charset="2"/>
              <a:buChar char="v"/>
            </a:pPr>
            <a:r>
              <a:rPr lang="en-US" sz="2400" dirty="0"/>
              <a:t>A project team develops and stabilizes architecture before developing all the components that make up the entire suite of applications components. </a:t>
            </a:r>
          </a:p>
          <a:p>
            <a:pPr>
              <a:buFont typeface="Wingdings" pitchFamily="2" charset="2"/>
              <a:buChar char="v"/>
            </a:pPr>
            <a:endParaRPr lang="en-US" sz="2400" dirty="0"/>
          </a:p>
          <a:p>
            <a:pPr>
              <a:buFont typeface="Wingdings" pitchFamily="2" charset="2"/>
              <a:buChar char="v"/>
            </a:pPr>
            <a:r>
              <a:rPr lang="en-US" sz="2400" dirty="0"/>
              <a:t>An </a:t>
            </a:r>
            <a:r>
              <a:rPr lang="en-US" sz="2400" b="1" i="1" dirty="0"/>
              <a:t>architecture-first </a:t>
            </a:r>
            <a:r>
              <a:rPr lang="en-US" sz="2400" dirty="0"/>
              <a:t>and </a:t>
            </a:r>
            <a:r>
              <a:rPr lang="en-US" sz="2400" b="1" i="1" dirty="0"/>
              <a:t>component-based development approach </a:t>
            </a:r>
            <a:r>
              <a:rPr lang="en-US" sz="2400" dirty="0"/>
              <a:t>forces the infrastructure, common mechanisms, and control mechanisms to be elaborated early in the life cycle and drives all component make/buy decisions into the architecture process.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41</a:t>
            </a:fld>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838200"/>
            <a:ext cx="8382000" cy="5287963"/>
          </a:xfrm>
        </p:spPr>
        <p:txBody>
          <a:bodyPr/>
          <a:lstStyle/>
          <a:p>
            <a:pPr>
              <a:buFont typeface="Wingdings" pitchFamily="2" charset="2"/>
              <a:buChar char="v"/>
            </a:pPr>
            <a:r>
              <a:rPr lang="en-US" sz="2000" b="1" dirty="0"/>
              <a:t>Team cohesion</a:t>
            </a:r>
            <a:r>
              <a:rPr lang="en-US" sz="2000" dirty="0"/>
              <a:t>. Successful teams are cohesive, and cohesive teams are successful.</a:t>
            </a:r>
          </a:p>
          <a:p>
            <a:pPr>
              <a:buFont typeface="Wingdings" pitchFamily="2" charset="2"/>
              <a:buChar char="v"/>
            </a:pPr>
            <a:endParaRPr lang="en-US" sz="2000" dirty="0"/>
          </a:p>
          <a:p>
            <a:pPr>
              <a:buFont typeface="Wingdings" pitchFamily="2" charset="2"/>
              <a:buChar char="v"/>
            </a:pPr>
            <a:r>
              <a:rPr lang="en-US" sz="2000" dirty="0"/>
              <a:t> Successful teams and cohesive teams share common objectives and priorities. </a:t>
            </a:r>
          </a:p>
          <a:p>
            <a:pPr>
              <a:buFont typeface="Wingdings" pitchFamily="2" charset="2"/>
              <a:buChar char="v"/>
            </a:pPr>
            <a:endParaRPr lang="en-US" sz="2000" dirty="0"/>
          </a:p>
          <a:p>
            <a:pPr>
              <a:buFont typeface="Wingdings" pitchFamily="2" charset="2"/>
              <a:buChar char="v"/>
            </a:pPr>
            <a:r>
              <a:rPr lang="en-US" sz="2000" dirty="0"/>
              <a:t>Advances in technology (such as programming languages, UML, and visual modeling) have enabled more rigorous and understandable notations for communicating software engineering information, particularly in the requirements and design artifacts that previously were ad hoc and based completely on paper exchange.</a:t>
            </a:r>
          </a:p>
          <a:p>
            <a:pPr>
              <a:buFont typeface="Wingdings" pitchFamily="2" charset="2"/>
              <a:buChar char="v"/>
            </a:pPr>
            <a:endParaRPr lang="en-US" sz="2000" dirty="0"/>
          </a:p>
          <a:p>
            <a:pPr>
              <a:buFont typeface="Wingdings" pitchFamily="2" charset="2"/>
              <a:buChar char="v"/>
            </a:pPr>
            <a:r>
              <a:rPr lang="en-US" sz="2000" dirty="0"/>
              <a:t>These </a:t>
            </a:r>
            <a:r>
              <a:rPr lang="en-US" sz="2000" b="1" i="1" dirty="0"/>
              <a:t>model-based </a:t>
            </a:r>
            <a:r>
              <a:rPr lang="en-US" sz="2000" dirty="0"/>
              <a:t>formats have also enabled the </a:t>
            </a:r>
            <a:r>
              <a:rPr lang="en-US" sz="2000" b="1" i="1" dirty="0"/>
              <a:t>round-trip engineering </a:t>
            </a:r>
            <a:r>
              <a:rPr lang="en-US" sz="2000" dirty="0"/>
              <a:t>support needed to establish change freedom sufficient for evolving design representations. </a:t>
            </a:r>
            <a:r>
              <a:rPr lang="en-US" sz="2400" dirty="0"/>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42</a:t>
            </a:fld>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lstStyle/>
          <a:p>
            <a:pPr algn="l"/>
            <a:r>
              <a:rPr lang="en-US" sz="2400" b="1" dirty="0">
                <a:solidFill>
                  <a:srgbClr val="FF0000"/>
                </a:solidFill>
              </a:rPr>
              <a:t>     TRANSITIONING TO AN ITERATIVE PROCESS</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p:txBody>
          <a:bodyPr/>
          <a:lstStyle/>
          <a:p>
            <a:pPr>
              <a:buFont typeface="Wingdings" pitchFamily="2" charset="2"/>
              <a:buChar char="v"/>
            </a:pPr>
            <a:r>
              <a:rPr lang="en-US" sz="2400" b="1" dirty="0"/>
              <a:t>Software process maturity</a:t>
            </a:r>
            <a:r>
              <a:rPr lang="en-US" sz="2400" dirty="0"/>
              <a:t>. The Software Engineering Institute's Capability Maturity Model (CMM) is a</a:t>
            </a:r>
            <a:br>
              <a:rPr lang="en-US" sz="2400" dirty="0"/>
            </a:br>
            <a:r>
              <a:rPr lang="en-US" sz="2400" dirty="0"/>
              <a:t>well-accepted benchmark for software process assessment. </a:t>
            </a:r>
          </a:p>
          <a:p>
            <a:pPr>
              <a:buFont typeface="Wingdings" pitchFamily="2" charset="2"/>
              <a:buChar char="v"/>
            </a:pPr>
            <a:endParaRPr lang="en-US" sz="2400" dirty="0"/>
          </a:p>
          <a:p>
            <a:pPr>
              <a:buFont typeface="Wingdings" pitchFamily="2" charset="2"/>
              <a:buChar char="v"/>
            </a:pPr>
            <a:r>
              <a:rPr lang="en-US" sz="2400" dirty="0"/>
              <a:t>One of key themes is that truly mature are enabled through an integrated environment that provides the appropriate level of automation to instrument the process for </a:t>
            </a:r>
            <a:r>
              <a:rPr lang="en-US" sz="2400" b="1" i="1" dirty="0"/>
              <a:t>objective quality control.</a:t>
            </a:r>
            <a:r>
              <a:rPr lang="en-US" sz="2400" dirty="0"/>
              <a:t> </a:t>
            </a:r>
            <a:br>
              <a:rPr lang="en-US" sz="2400" dirty="0"/>
            </a:br>
            <a:endParaRPr lang="en-US" sz="2400"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43</a:t>
            </a:fld>
            <a:endParaRPr 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211763"/>
          </a:xfrm>
        </p:spPr>
        <p:txBody>
          <a:bodyPr/>
          <a:lstStyle/>
          <a:p>
            <a:pPr>
              <a:buNone/>
            </a:pPr>
            <a:r>
              <a:rPr lang="en-US" sz="1800" dirty="0">
                <a:latin typeface="Cambria" pitchFamily="18" charset="0"/>
                <a:ea typeface="Cambria" pitchFamily="18" charset="0"/>
              </a:rPr>
              <a:t>Most software engineering texts present the waterfall model as the source of the </a:t>
            </a:r>
          </a:p>
          <a:p>
            <a:pPr>
              <a:buNone/>
            </a:pPr>
            <a:r>
              <a:rPr lang="en-US" sz="1800" dirty="0">
                <a:latin typeface="Cambria" pitchFamily="18" charset="0"/>
                <a:ea typeface="Cambria" pitchFamily="18" charset="0"/>
              </a:rPr>
              <a:t>"conventional" software process.</a:t>
            </a:r>
          </a:p>
          <a:p>
            <a:pPr>
              <a:buNone/>
            </a:pPr>
            <a:endParaRPr lang="en-US" sz="1800" dirty="0">
              <a:latin typeface="Cambria" pitchFamily="18" charset="0"/>
              <a:ea typeface="Cambria" pitchFamily="18" charset="0"/>
            </a:endParaRPr>
          </a:p>
          <a:p>
            <a:pPr>
              <a:buNone/>
            </a:pPr>
            <a:r>
              <a:rPr lang="en-US" sz="1800" b="1" dirty="0">
                <a:latin typeface="Cambria" pitchFamily="18" charset="0"/>
                <a:ea typeface="Cambria" pitchFamily="18" charset="0"/>
              </a:rPr>
              <a:t>IN THEORY</a:t>
            </a:r>
          </a:p>
          <a:p>
            <a:pPr>
              <a:buNone/>
            </a:pPr>
            <a:r>
              <a:rPr lang="en-US" sz="1800" b="1" dirty="0">
                <a:latin typeface="Cambria" pitchFamily="18" charset="0"/>
                <a:ea typeface="Cambria" pitchFamily="18" charset="0"/>
              </a:rPr>
              <a:t> 		</a:t>
            </a:r>
            <a:r>
              <a:rPr lang="en-US" sz="1800" dirty="0">
                <a:latin typeface="Cambria" pitchFamily="18" charset="0"/>
                <a:ea typeface="Cambria" pitchFamily="18" charset="0"/>
              </a:rPr>
              <a:t>It provides an insightful and concise summary of conventional software management.</a:t>
            </a:r>
          </a:p>
          <a:p>
            <a:pPr>
              <a:buNone/>
            </a:pPr>
            <a:r>
              <a:rPr lang="en-US" sz="1800" b="1" dirty="0">
                <a:latin typeface="Cambria" pitchFamily="18" charset="0"/>
                <a:ea typeface="Cambria" pitchFamily="18" charset="0"/>
              </a:rPr>
              <a:t>Three main primary points are</a:t>
            </a:r>
          </a:p>
          <a:p>
            <a:pPr>
              <a:buNone/>
            </a:pPr>
            <a:r>
              <a:rPr lang="en-US" sz="1800" dirty="0">
                <a:latin typeface="Cambria" pitchFamily="18" charset="0"/>
                <a:ea typeface="Cambria" pitchFamily="18" charset="0"/>
              </a:rPr>
              <a:t>1. There are two essential steps common to the development of computer programs: </a:t>
            </a:r>
            <a:r>
              <a:rPr lang="en-US" sz="1800" b="1" dirty="0">
                <a:latin typeface="Cambria" pitchFamily="18" charset="0"/>
                <a:ea typeface="Cambria" pitchFamily="18" charset="0"/>
              </a:rPr>
              <a:t>analysis </a:t>
            </a:r>
            <a:r>
              <a:rPr lang="en-US" sz="1800" dirty="0">
                <a:latin typeface="Cambria" pitchFamily="18" charset="0"/>
                <a:ea typeface="Cambria" pitchFamily="18" charset="0"/>
              </a:rPr>
              <a:t>and </a:t>
            </a:r>
            <a:r>
              <a:rPr lang="en-US" sz="1800" b="1" dirty="0">
                <a:latin typeface="Cambria" pitchFamily="18" charset="0"/>
                <a:ea typeface="Cambria" pitchFamily="18" charset="0"/>
              </a:rPr>
              <a:t>coding.</a:t>
            </a:r>
            <a:br>
              <a:rPr lang="en-US" sz="1800" b="1" dirty="0">
                <a:latin typeface="Cambria" pitchFamily="18" charset="0"/>
                <a:ea typeface="Cambria" pitchFamily="18" charset="0"/>
              </a:rPr>
            </a:br>
            <a:endParaRPr lang="en-US" sz="1800" b="1" dirty="0">
              <a:latin typeface="Cambria" pitchFamily="18" charset="0"/>
              <a:ea typeface="Cambria" pitchFamily="18" charset="0"/>
            </a:endParaRPr>
          </a:p>
          <a:p>
            <a:pPr>
              <a:buNone/>
            </a:pPr>
            <a:r>
              <a:rPr lang="en-US" sz="1800" b="1" dirty="0">
                <a:latin typeface="Cambria" pitchFamily="18" charset="0"/>
                <a:ea typeface="Cambria" pitchFamily="18" charset="0"/>
              </a:rPr>
              <a:t>Waterfall Model part 1: The two basic steps to building a program.</a:t>
            </a:r>
            <a:r>
              <a:rPr lang="en-US" sz="1800" dirty="0">
                <a:latin typeface="Cambria" pitchFamily="18" charset="0"/>
                <a:ea typeface="Cambria" pitchFamily="18" charset="0"/>
              </a:rPr>
              <a:t> </a:t>
            </a:r>
          </a:p>
          <a:p>
            <a:pPr>
              <a:buNone/>
            </a:pPr>
            <a:endParaRPr lang="en-US" sz="1800" dirty="0">
              <a:latin typeface="Cambria" pitchFamily="18" charset="0"/>
              <a:ea typeface="Cambria" pitchFamily="18" charset="0"/>
            </a:endParaRPr>
          </a:p>
          <a:p>
            <a:pPr>
              <a:buNone/>
            </a:pPr>
            <a:r>
              <a:rPr lang="en-US" sz="1800" dirty="0">
                <a:latin typeface="Cambria" pitchFamily="18" charset="0"/>
                <a:ea typeface="Cambria" pitchFamily="18" charset="0"/>
              </a:rPr>
              <a:t/>
            </a:r>
            <a:br>
              <a:rPr lang="en-US" sz="1800" dirty="0">
                <a:latin typeface="Cambria" pitchFamily="18" charset="0"/>
                <a:ea typeface="Cambria" pitchFamily="18" charset="0"/>
              </a:rPr>
            </a:br>
            <a:endParaRPr lang="en-US" sz="1800" dirty="0">
              <a:latin typeface="Cambria" pitchFamily="18" charset="0"/>
              <a:ea typeface="Cambria" pitchFamily="18" charset="0"/>
            </a:endParaRPr>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44</a:t>
            </a:fld>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685800" y="4800600"/>
            <a:ext cx="2562225" cy="1400175"/>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cstate="print"/>
          <a:srcRect/>
          <a:stretch>
            <a:fillRect/>
          </a:stretch>
        </p:blipFill>
        <p:spPr bwMode="auto">
          <a:xfrm>
            <a:off x="3200400" y="5029200"/>
            <a:ext cx="5734050" cy="847725"/>
          </a:xfrm>
          <a:prstGeom prst="rect">
            <a:avLst/>
          </a:prstGeom>
          <a:noFill/>
          <a:ln w="9525">
            <a:noFill/>
            <a:miter lim="800000"/>
            <a:headEnd/>
            <a:tailEnd/>
          </a:ln>
          <a:effec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534400" cy="5715000"/>
          </a:xfrm>
        </p:spPr>
        <p:txBody>
          <a:bodyPr/>
          <a:lstStyle/>
          <a:p>
            <a:pPr>
              <a:buNone/>
            </a:pPr>
            <a:r>
              <a:rPr lang="en-US" sz="2000" dirty="0">
                <a:latin typeface="Cambria" pitchFamily="18" charset="0"/>
                <a:ea typeface="Cambria" pitchFamily="18" charset="0"/>
              </a:rPr>
              <a:t>2.   In order to manage and control all of the intellectual freedom associated with software development, one must introduce several other "overhead" steps, including system requirements definition, software requirements definition, program design, and testing. These steps supplement the analysis and coding steps. Below Figure illustrates the resulting project profile and the basic steps in developing a large-scale program. </a:t>
            </a:r>
            <a:r>
              <a:rPr lang="en-US" sz="2400" dirty="0">
                <a:latin typeface="Cambria" pitchFamily="18" charset="0"/>
                <a:ea typeface="Cambria" pitchFamily="18" charset="0"/>
              </a:rPr>
              <a:t/>
            </a:r>
            <a:br>
              <a:rPr lang="en-US" sz="2400" dirty="0">
                <a:latin typeface="Cambria" pitchFamily="18" charset="0"/>
                <a:ea typeface="Cambria" pitchFamily="18" charset="0"/>
              </a:rPr>
            </a:br>
            <a:endParaRPr lang="en-US" sz="2400" dirty="0">
              <a:latin typeface="Cambria" pitchFamily="18" charset="0"/>
              <a:ea typeface="Cambria" pitchFamily="18" charset="0"/>
            </a:endParaRPr>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45</a:t>
            </a:fld>
            <a:endParaRPr lang="en-US" dirty="0"/>
          </a:p>
        </p:txBody>
      </p:sp>
      <p:pic>
        <p:nvPicPr>
          <p:cNvPr id="2050" name="Picture 2"/>
          <p:cNvPicPr>
            <a:picLocks noChangeAspect="1" noChangeArrowheads="1"/>
          </p:cNvPicPr>
          <p:nvPr/>
        </p:nvPicPr>
        <p:blipFill>
          <a:blip r:embed="rId2" cstate="print"/>
          <a:srcRect/>
          <a:stretch>
            <a:fillRect/>
          </a:stretch>
        </p:blipFill>
        <p:spPr bwMode="auto">
          <a:xfrm>
            <a:off x="1981200" y="2895600"/>
            <a:ext cx="5295900" cy="3609975"/>
          </a:xfrm>
          <a:prstGeom prst="rect">
            <a:avLst/>
          </a:prstGeom>
          <a:noFill/>
          <a:ln w="9525">
            <a:noFill/>
            <a:miter lim="800000"/>
            <a:headEnd/>
            <a:tailEnd/>
          </a:ln>
          <a:effec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1143000"/>
            <a:ext cx="8458200" cy="4983163"/>
          </a:xfrm>
        </p:spPr>
        <p:txBody>
          <a:bodyPr/>
          <a:lstStyle/>
          <a:p>
            <a:pPr>
              <a:buNone/>
            </a:pPr>
            <a:r>
              <a:rPr lang="en-US" sz="2000" dirty="0">
                <a:latin typeface="Cambria" pitchFamily="18" charset="0"/>
                <a:ea typeface="Cambria" pitchFamily="18" charset="0"/>
              </a:rPr>
              <a:t>3.   The basic framework described in the waterfall model is risky and invites failure.</a:t>
            </a:r>
          </a:p>
          <a:p>
            <a:endParaRPr lang="en-US" sz="2000" dirty="0">
              <a:latin typeface="Cambria" pitchFamily="18" charset="0"/>
              <a:ea typeface="Cambria" pitchFamily="18" charset="0"/>
            </a:endParaRPr>
          </a:p>
          <a:p>
            <a:r>
              <a:rPr lang="en-US" sz="2000" dirty="0">
                <a:latin typeface="Cambria" pitchFamily="18" charset="0"/>
                <a:ea typeface="Cambria" pitchFamily="18" charset="0"/>
              </a:rPr>
              <a:t> The testing phase that occurs at the end of the development cycle is the first event for which timing, storage, input/output transfers, etc., are experienced as distinguished from analyzed. </a:t>
            </a:r>
          </a:p>
          <a:p>
            <a:endParaRPr lang="en-US" sz="2000" dirty="0">
              <a:latin typeface="Cambria" pitchFamily="18" charset="0"/>
              <a:ea typeface="Cambria" pitchFamily="18" charset="0"/>
            </a:endParaRPr>
          </a:p>
          <a:p>
            <a:r>
              <a:rPr lang="en-US" sz="2000" dirty="0">
                <a:latin typeface="Cambria" pitchFamily="18" charset="0"/>
                <a:ea typeface="Cambria" pitchFamily="18" charset="0"/>
              </a:rPr>
              <a:t>The resulting design changes are likely to be so disruptive that the software requirements upon which the design is based are likely violated. Either the requirements must be modified or a substantial design change is warranted. </a:t>
            </a:r>
            <a:br>
              <a:rPr lang="en-US" sz="2000" dirty="0">
                <a:latin typeface="Cambria" pitchFamily="18" charset="0"/>
                <a:ea typeface="Cambria" pitchFamily="18" charset="0"/>
              </a:rPr>
            </a:br>
            <a:endParaRPr lang="en-US" sz="2000" dirty="0">
              <a:latin typeface="Cambria" pitchFamily="18" charset="0"/>
              <a:ea typeface="Cambria" pitchFamily="18" charset="0"/>
            </a:endParaRPr>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46</a:t>
            </a:fld>
            <a:endParaRPr lang="en-US"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211763"/>
          </a:xfrm>
        </p:spPr>
        <p:txBody>
          <a:bodyPr/>
          <a:lstStyle/>
          <a:p>
            <a:pPr>
              <a:buNone/>
            </a:pPr>
            <a:r>
              <a:rPr lang="en-US" sz="2400" b="1" dirty="0">
                <a:latin typeface="Cambria" pitchFamily="18" charset="0"/>
                <a:ea typeface="Cambria" pitchFamily="18" charset="0"/>
              </a:rPr>
              <a:t>Five necessary improvements for waterfall model </a:t>
            </a:r>
          </a:p>
          <a:p>
            <a:pPr>
              <a:buNone/>
            </a:pPr>
            <a:endParaRPr lang="en-US" sz="2400" dirty="0">
              <a:latin typeface="Cambria" pitchFamily="18" charset="0"/>
              <a:ea typeface="Cambria" pitchFamily="18" charset="0"/>
            </a:endParaRPr>
          </a:p>
          <a:p>
            <a:pPr>
              <a:buNone/>
            </a:pPr>
            <a:r>
              <a:rPr lang="en-US" sz="2400" b="1" dirty="0">
                <a:latin typeface="Cambria" pitchFamily="18" charset="0"/>
                <a:ea typeface="Cambria" pitchFamily="18" charset="0"/>
              </a:rPr>
              <a:t>Program design comes first</a:t>
            </a:r>
            <a:r>
              <a:rPr lang="en-US" sz="2400" dirty="0">
                <a:latin typeface="Cambria" pitchFamily="18" charset="0"/>
                <a:ea typeface="Cambria" pitchFamily="18" charset="0"/>
              </a:rPr>
              <a:t> </a:t>
            </a:r>
          </a:p>
          <a:p>
            <a:pPr>
              <a:buNone/>
            </a:pPr>
            <a:endParaRPr lang="en-US" sz="2400" dirty="0">
              <a:latin typeface="Cambria" pitchFamily="18" charset="0"/>
              <a:ea typeface="Cambria" pitchFamily="18" charset="0"/>
            </a:endParaRPr>
          </a:p>
          <a:p>
            <a:r>
              <a:rPr lang="en-US" sz="2400" dirty="0">
                <a:latin typeface="Cambria" pitchFamily="18" charset="0"/>
                <a:ea typeface="Cambria" pitchFamily="18" charset="0"/>
              </a:rPr>
              <a:t>Insert a preliminary program design phase between the software requirements generation phase and the analysis phase. </a:t>
            </a:r>
          </a:p>
          <a:p>
            <a:pPr>
              <a:buNone/>
            </a:pPr>
            <a:endParaRPr lang="en-US" sz="2400" dirty="0">
              <a:latin typeface="Cambria" pitchFamily="18" charset="0"/>
              <a:ea typeface="Cambria" pitchFamily="18" charset="0"/>
            </a:endParaRPr>
          </a:p>
          <a:p>
            <a:r>
              <a:rPr lang="en-US" sz="2400" dirty="0">
                <a:latin typeface="Cambria" pitchFamily="18" charset="0"/>
                <a:ea typeface="Cambria" pitchFamily="18" charset="0"/>
              </a:rPr>
              <a:t>By this technique, the program designer assures that the software will not fail because of storage, timing, and continuous change. </a:t>
            </a: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47</a:t>
            </a:fld>
            <a:endParaRPr 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381000" y="914400"/>
            <a:ext cx="8610600" cy="5562600"/>
          </a:xfrm>
        </p:spPr>
        <p:txBody>
          <a:bodyPr/>
          <a:lstStyle/>
          <a:p>
            <a:pPr>
              <a:buNone/>
            </a:pPr>
            <a:r>
              <a:rPr lang="en-US" sz="2400" b="1" dirty="0"/>
              <a:t>Document the design</a:t>
            </a:r>
            <a:r>
              <a:rPr lang="en-US" sz="2400" dirty="0"/>
              <a:t>. </a:t>
            </a:r>
          </a:p>
          <a:p>
            <a:pPr>
              <a:buNone/>
            </a:pPr>
            <a:r>
              <a:rPr lang="en-US" sz="2000" dirty="0"/>
              <a:t>		          The amount of documentation required on most software programs is quite a lot, certainly much more than most programmers, analysts, or program designers are willing to do if left to their own devices. </a:t>
            </a:r>
          </a:p>
          <a:p>
            <a:pPr>
              <a:buNone/>
            </a:pPr>
            <a:endParaRPr lang="en-US" sz="2000" dirty="0"/>
          </a:p>
          <a:p>
            <a:pPr>
              <a:buNone/>
            </a:pPr>
            <a:r>
              <a:rPr lang="en-US" sz="2000" dirty="0"/>
              <a:t>Why do we need so much documentation?</a:t>
            </a:r>
          </a:p>
          <a:p>
            <a:pPr>
              <a:buNone/>
            </a:pPr>
            <a:endParaRPr lang="en-US" sz="2000" dirty="0"/>
          </a:p>
          <a:p>
            <a:pPr>
              <a:buNone/>
            </a:pPr>
            <a:r>
              <a:rPr lang="en-US" sz="2000" dirty="0"/>
              <a:t> (1) Each designer must communicate with interfacing designers, managers, and possibly customers.</a:t>
            </a:r>
          </a:p>
          <a:p>
            <a:pPr>
              <a:buNone/>
            </a:pPr>
            <a:r>
              <a:rPr lang="en-US" sz="2000" dirty="0"/>
              <a:t> (2) During early phases, the documentation is the design.</a:t>
            </a:r>
          </a:p>
          <a:p>
            <a:pPr>
              <a:buNone/>
            </a:pPr>
            <a:r>
              <a:rPr lang="en-US" sz="2000" dirty="0"/>
              <a:t> (3) The real monetary value of documentation is to support later modifications by a separate test team, a separate maintenance team, and operations personnel who are not software literate. </a:t>
            </a:r>
            <a:r>
              <a:rPr lang="en-US" sz="2400" dirty="0"/>
              <a:t/>
            </a:r>
            <a:br>
              <a:rPr lang="en-US" sz="2400" dirty="0"/>
            </a:br>
            <a:endParaRPr lang="en-US" sz="24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48</a:t>
            </a:fld>
            <a:endParaRPr 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486400"/>
          </a:xfrm>
        </p:spPr>
        <p:txBody>
          <a:bodyPr/>
          <a:lstStyle/>
          <a:p>
            <a:pPr>
              <a:buNone/>
            </a:pPr>
            <a:r>
              <a:rPr lang="en-US" sz="2000" b="1" dirty="0"/>
              <a:t>Do it twice.</a:t>
            </a:r>
          </a:p>
          <a:p>
            <a:pPr>
              <a:buNone/>
            </a:pPr>
            <a:endParaRPr lang="en-US" sz="2000" b="1" dirty="0"/>
          </a:p>
          <a:p>
            <a:pPr>
              <a:buFont typeface="Wingdings" pitchFamily="2" charset="2"/>
              <a:buChar char="v"/>
            </a:pPr>
            <a:r>
              <a:rPr lang="en-US" sz="2000" b="1" dirty="0"/>
              <a:t> </a:t>
            </a:r>
            <a:r>
              <a:rPr lang="en-US" sz="2000" dirty="0"/>
              <a:t>If a computer program is being developed for the first time, arrange matters so that the version finally delivered to the customer for operational deployment is actually the second version in so far as critical design/operations are concerned. </a:t>
            </a:r>
          </a:p>
          <a:p>
            <a:pPr>
              <a:buFont typeface="Wingdings" pitchFamily="2" charset="2"/>
              <a:buChar char="v"/>
            </a:pPr>
            <a:endParaRPr lang="en-US" sz="2000" dirty="0"/>
          </a:p>
          <a:p>
            <a:pPr>
              <a:buFont typeface="Wingdings" pitchFamily="2" charset="2"/>
              <a:buChar char="v"/>
            </a:pPr>
            <a:r>
              <a:rPr lang="en-US" sz="2000" dirty="0"/>
              <a:t>Note that this is simply the entire process done in miniature, to a time scale Requirement</a:t>
            </a:r>
            <a:r>
              <a:rPr lang="en-US" sz="2000" b="1" dirty="0"/>
              <a:t> </a:t>
            </a:r>
            <a:r>
              <a:rPr lang="en-US" sz="2000" dirty="0"/>
              <a:t>Analysis, Design, Coding, Testing, Operation</a:t>
            </a:r>
            <a:br>
              <a:rPr lang="en-US" sz="2000" dirty="0"/>
            </a:br>
            <a:r>
              <a:rPr lang="en-US" sz="2000" dirty="0"/>
              <a:t>that is relatively small with respect to the overall effort.</a:t>
            </a:r>
          </a:p>
          <a:p>
            <a:pPr>
              <a:buFont typeface="Wingdings" pitchFamily="2" charset="2"/>
              <a:buChar char="v"/>
            </a:pPr>
            <a:endParaRPr lang="en-US" sz="2000" dirty="0"/>
          </a:p>
          <a:p>
            <a:pPr>
              <a:buFont typeface="Wingdings" pitchFamily="2" charset="2"/>
              <a:buChar char="v"/>
            </a:pPr>
            <a:r>
              <a:rPr lang="en-US" sz="2000" dirty="0"/>
              <a:t> In the first version, the team must have a special broad competence where they can quickly sense trouble spots in the design, model them, model alternatives, forget the straightforward aspects of the design that aren't worth studying at this early point, and, finally, arrive at an error-free program.</a:t>
            </a:r>
            <a:br>
              <a:rPr lang="en-US" sz="2000" dirty="0"/>
            </a:br>
            <a:r>
              <a:rPr lang="en-US" sz="2000" dirty="0"/>
              <a:t/>
            </a:r>
            <a:br>
              <a:rPr lang="en-US" sz="2000" dirty="0"/>
            </a:br>
            <a:endParaRPr lang="en-US" sz="20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49</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200" dirty="0">
                <a:solidFill>
                  <a:srgbClr val="FF0000"/>
                </a:solidFill>
              </a:rPr>
              <a:t>Project</a:t>
            </a:r>
            <a:endParaRPr lang="en-US" sz="3200" dirty="0"/>
          </a:p>
        </p:txBody>
      </p:sp>
      <p:sp>
        <p:nvSpPr>
          <p:cNvPr id="3" name="Content Placeholder 2"/>
          <p:cNvSpPr>
            <a:spLocks noGrp="1"/>
          </p:cNvSpPr>
          <p:nvPr>
            <p:ph idx="1"/>
          </p:nvPr>
        </p:nvSpPr>
        <p:spPr>
          <a:xfrm>
            <a:off x="457200" y="914400"/>
            <a:ext cx="8382000" cy="5715000"/>
          </a:xfrm>
        </p:spPr>
        <p:txBody>
          <a:bodyPr>
            <a:normAutofit fontScale="77500" lnSpcReduction="20000"/>
          </a:bodyPr>
          <a:lstStyle/>
          <a:p>
            <a:pPr algn="just">
              <a:buNone/>
            </a:pPr>
            <a:r>
              <a:rPr lang="en-US" dirty="0"/>
              <a:t>A </a:t>
            </a:r>
            <a:r>
              <a:rPr lang="en-US" b="1" dirty="0"/>
              <a:t>project</a:t>
            </a:r>
            <a:r>
              <a:rPr lang="en-US" dirty="0"/>
              <a:t> is well-defined task, which is a collection of </a:t>
            </a:r>
          </a:p>
          <a:p>
            <a:pPr algn="just">
              <a:buNone/>
            </a:pPr>
            <a:r>
              <a:rPr lang="en-US" dirty="0"/>
              <a:t>several operations done in order to achieve a goal (for </a:t>
            </a:r>
          </a:p>
          <a:p>
            <a:pPr algn="just">
              <a:buNone/>
            </a:pPr>
            <a:r>
              <a:rPr lang="en-US" dirty="0"/>
              <a:t>example, software development and delivery). A Project </a:t>
            </a:r>
          </a:p>
          <a:p>
            <a:pPr algn="just">
              <a:buNone/>
            </a:pPr>
            <a:r>
              <a:rPr lang="en-US" dirty="0"/>
              <a:t>can be characterized as:</a:t>
            </a:r>
          </a:p>
          <a:p>
            <a:pPr algn="just">
              <a:buNone/>
            </a:pPr>
            <a:endParaRPr lang="en-US" dirty="0"/>
          </a:p>
          <a:p>
            <a:pPr algn="just"/>
            <a:r>
              <a:rPr lang="en-US" dirty="0"/>
              <a:t>Every project may has a unique and distinct goal.</a:t>
            </a:r>
          </a:p>
          <a:p>
            <a:pPr algn="just"/>
            <a:r>
              <a:rPr lang="en-US" dirty="0"/>
              <a:t>Project is not routine activity or day-to-day operations.</a:t>
            </a:r>
          </a:p>
          <a:p>
            <a:pPr algn="just"/>
            <a:r>
              <a:rPr lang="en-US" dirty="0"/>
              <a:t>Project comes with a start time and end time.</a:t>
            </a:r>
          </a:p>
          <a:p>
            <a:pPr algn="just"/>
            <a:r>
              <a:rPr lang="en-US" dirty="0"/>
              <a:t>Project ends when its goal is achieved hence it is a temporary phase in the lifetime of an organization.</a:t>
            </a:r>
          </a:p>
          <a:p>
            <a:pPr algn="just"/>
            <a:r>
              <a:rPr lang="en-US" dirty="0"/>
              <a:t>Project needs adequate resources in terms of time, manpower, finance, material and knowledge-bank.</a:t>
            </a:r>
          </a:p>
          <a:p>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211763"/>
          </a:xfrm>
        </p:spPr>
        <p:txBody>
          <a:bodyPr/>
          <a:lstStyle/>
          <a:p>
            <a:pPr>
              <a:buNone/>
            </a:pPr>
            <a:r>
              <a:rPr lang="en-US" sz="2000" b="1" dirty="0"/>
              <a:t>Plan, control, and monitor testing</a:t>
            </a:r>
            <a:r>
              <a:rPr lang="en-US" sz="2000" dirty="0"/>
              <a:t>. </a:t>
            </a:r>
          </a:p>
          <a:p>
            <a:pPr>
              <a:buNone/>
            </a:pPr>
            <a:endParaRPr lang="en-US" sz="2000" dirty="0"/>
          </a:p>
          <a:p>
            <a:pPr>
              <a:buFont typeface="Wingdings" pitchFamily="2" charset="2"/>
              <a:buChar char="v"/>
            </a:pPr>
            <a:r>
              <a:rPr lang="en-US" sz="2000" dirty="0"/>
              <a:t>Without question, the biggest user of project resources-manpower,</a:t>
            </a:r>
            <a:br>
              <a:rPr lang="en-US" sz="2000" dirty="0"/>
            </a:br>
            <a:r>
              <a:rPr lang="en-US" sz="2000" dirty="0"/>
              <a:t>computer time, and/or management judgment-is the test phase. </a:t>
            </a:r>
          </a:p>
          <a:p>
            <a:pPr>
              <a:buFont typeface="Wingdings" pitchFamily="2" charset="2"/>
              <a:buChar char="v"/>
            </a:pPr>
            <a:endParaRPr lang="en-US" sz="2000" dirty="0"/>
          </a:p>
          <a:p>
            <a:pPr>
              <a:buFont typeface="Wingdings" pitchFamily="2" charset="2"/>
              <a:buChar char="v"/>
            </a:pPr>
            <a:r>
              <a:rPr lang="en-US" sz="2000" dirty="0"/>
              <a:t>This is the phase of greatest risk in terms of cost and schedule. It occurs at the latest point in the schedule, when backup alternatives are least available, if at all. </a:t>
            </a:r>
          </a:p>
          <a:p>
            <a:pPr>
              <a:buFont typeface="Wingdings" pitchFamily="2" charset="2"/>
              <a:buChar char="v"/>
            </a:pPr>
            <a:endParaRPr lang="en-US" sz="2000" dirty="0"/>
          </a:p>
          <a:p>
            <a:pPr>
              <a:buFont typeface="Wingdings" pitchFamily="2" charset="2"/>
              <a:buChar char="v"/>
            </a:pPr>
            <a:r>
              <a:rPr lang="en-US" sz="2000" dirty="0"/>
              <a:t>The previous three recommendations were all aimed at uncovering and solving problems before entering the test phase. </a:t>
            </a:r>
            <a:br>
              <a:rPr lang="en-US" sz="2000" dirty="0"/>
            </a:br>
            <a:r>
              <a:rPr lang="en-US" sz="2000" dirty="0"/>
              <a:t/>
            </a:r>
            <a:br>
              <a:rPr lang="en-US" sz="2000" dirty="0"/>
            </a:br>
            <a:endParaRPr lang="en-US" sz="20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50</a:t>
            </a:fld>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211763"/>
          </a:xfrm>
        </p:spPr>
        <p:txBody>
          <a:bodyPr/>
          <a:lstStyle/>
          <a:p>
            <a:pPr>
              <a:buNone/>
            </a:pPr>
            <a:r>
              <a:rPr lang="en-US" sz="2000" b="1" dirty="0"/>
              <a:t>Involve the customer</a:t>
            </a:r>
            <a:r>
              <a:rPr lang="en-US" sz="2000" dirty="0"/>
              <a:t>.</a:t>
            </a:r>
          </a:p>
          <a:p>
            <a:pPr>
              <a:buNone/>
            </a:pPr>
            <a:endParaRPr lang="en-US" sz="2000" dirty="0"/>
          </a:p>
          <a:p>
            <a:pPr>
              <a:buFont typeface="Wingdings" pitchFamily="2" charset="2"/>
              <a:buChar char="v"/>
            </a:pPr>
            <a:r>
              <a:rPr lang="en-US" sz="2000" dirty="0"/>
              <a:t> It is important to involve the customer in a formal way so that he has committed himself at earlier points before final delivery.</a:t>
            </a:r>
          </a:p>
          <a:p>
            <a:pPr>
              <a:buFont typeface="Wingdings" pitchFamily="2" charset="2"/>
              <a:buChar char="v"/>
            </a:pPr>
            <a:endParaRPr lang="en-US" sz="2000" dirty="0"/>
          </a:p>
          <a:p>
            <a:pPr>
              <a:buFont typeface="Wingdings" pitchFamily="2" charset="2"/>
              <a:buChar char="v"/>
            </a:pPr>
            <a:r>
              <a:rPr lang="en-US" sz="2000" dirty="0"/>
              <a:t> There are  three points following requirements definition where the insight, judgment, and commitment of the customer can bolster the development effort. </a:t>
            </a:r>
          </a:p>
          <a:p>
            <a:pPr>
              <a:buFont typeface="Wingdings" pitchFamily="2" charset="2"/>
              <a:buChar char="v"/>
            </a:pPr>
            <a:endParaRPr lang="en-US" sz="2000" dirty="0"/>
          </a:p>
          <a:p>
            <a:pPr>
              <a:buFont typeface="Wingdings" pitchFamily="2" charset="2"/>
              <a:buChar char="v"/>
            </a:pPr>
            <a:r>
              <a:rPr lang="en-US" sz="2000" dirty="0"/>
              <a:t>These include a "preliminary software review" following the preliminary program design step, a sequence of "critical software design reviews" during program design, and a "final software acceptance review". </a:t>
            </a:r>
            <a:br>
              <a:rPr lang="en-US" sz="2000" dirty="0"/>
            </a:br>
            <a:r>
              <a:rPr lang="en-US" sz="2000" dirty="0"/>
              <a:t>. </a:t>
            </a:r>
            <a:br>
              <a:rPr lang="en-US" sz="2000" dirty="0"/>
            </a:br>
            <a:r>
              <a:rPr lang="en-US" sz="2000" dirty="0"/>
              <a:t/>
            </a:r>
            <a:br>
              <a:rPr lang="en-US" sz="2000" dirty="0"/>
            </a:br>
            <a:endParaRPr lang="en-US" sz="20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51</a:t>
            </a:fld>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534400" cy="5211763"/>
          </a:xfrm>
        </p:spPr>
        <p:txBody>
          <a:bodyPr/>
          <a:lstStyle/>
          <a:p>
            <a:pPr>
              <a:buNone/>
            </a:pPr>
            <a:r>
              <a:rPr lang="en-US" sz="2000" b="1" dirty="0"/>
              <a:t>IN PRACTICE</a:t>
            </a:r>
          </a:p>
          <a:p>
            <a:pPr>
              <a:buNone/>
            </a:pPr>
            <a:endParaRPr lang="en-US" sz="2000" b="1" dirty="0"/>
          </a:p>
          <a:p>
            <a:pPr>
              <a:buFont typeface="Wingdings" pitchFamily="2" charset="2"/>
              <a:buChar char="v"/>
            </a:pPr>
            <a:r>
              <a:rPr lang="en-US" sz="2000" dirty="0"/>
              <a:t>Some software projects still practice the conventional software management approach.</a:t>
            </a:r>
          </a:p>
          <a:p>
            <a:pPr>
              <a:buFont typeface="Wingdings" pitchFamily="2" charset="2"/>
              <a:buChar char="v"/>
            </a:pPr>
            <a:r>
              <a:rPr lang="en-US" sz="2000" dirty="0"/>
              <a:t>It is useful to summarize the characteristics of the conventional process as it has typically been applied, which is not necessarily as it was intended.</a:t>
            </a:r>
          </a:p>
          <a:p>
            <a:pPr>
              <a:buNone/>
            </a:pPr>
            <a:endParaRPr lang="en-US" sz="2000" dirty="0"/>
          </a:p>
          <a:p>
            <a:pPr>
              <a:buNone/>
            </a:pPr>
            <a:r>
              <a:rPr lang="en-US" sz="2000" dirty="0"/>
              <a:t>Projects destined for trouble frequently exhibit the following symptoms:</a:t>
            </a:r>
          </a:p>
          <a:p>
            <a:pPr>
              <a:buNone/>
            </a:pPr>
            <a:r>
              <a:rPr lang="en-US" sz="2000" dirty="0"/>
              <a:t/>
            </a:r>
            <a:br>
              <a:rPr lang="en-US" sz="2000" dirty="0"/>
            </a:br>
            <a:r>
              <a:rPr lang="en-US" sz="2000" dirty="0"/>
              <a:t> Protracted integration and late design breakage.</a:t>
            </a:r>
            <a:br>
              <a:rPr lang="en-US" sz="2000" dirty="0"/>
            </a:br>
            <a:r>
              <a:rPr lang="en-US" sz="2000" dirty="0"/>
              <a:t> Late risk resolution.</a:t>
            </a:r>
            <a:br>
              <a:rPr lang="en-US" sz="2000" dirty="0"/>
            </a:br>
            <a:r>
              <a:rPr lang="en-US" sz="2000" dirty="0"/>
              <a:t> Requirements-driven functional decomposition.</a:t>
            </a:r>
            <a:br>
              <a:rPr lang="en-US" sz="2000" dirty="0"/>
            </a:br>
            <a:r>
              <a:rPr lang="en-US" sz="2000" dirty="0"/>
              <a:t> Adversarial (conflict or opposition) stakeholder relationships.</a:t>
            </a:r>
            <a:br>
              <a:rPr lang="en-US" sz="2000" dirty="0"/>
            </a:br>
            <a:r>
              <a:rPr lang="en-US" sz="2000" dirty="0"/>
              <a:t> Focus on documents and review meetings. </a:t>
            </a:r>
            <a:br>
              <a:rPr lang="en-US" sz="2000" dirty="0"/>
            </a:br>
            <a:r>
              <a:rPr lang="en-US" sz="2000" dirty="0"/>
              <a:t/>
            </a:r>
            <a:br>
              <a:rPr lang="en-US" sz="2000" dirty="0"/>
            </a:br>
            <a:r>
              <a:rPr lang="en-US" sz="2000" dirty="0"/>
              <a:t>. </a:t>
            </a:r>
            <a:br>
              <a:rPr lang="en-US" sz="2000" dirty="0"/>
            </a:br>
            <a:r>
              <a:rPr lang="en-US" sz="2000" dirty="0"/>
              <a:t/>
            </a:r>
            <a:br>
              <a:rPr lang="en-US" sz="2000" dirty="0"/>
            </a:br>
            <a:endParaRPr lang="en-US" sz="20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52</a:t>
            </a:fld>
            <a:endParaRPr lang="en-US"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sz="3600" dirty="0">
                <a:solidFill>
                  <a:srgbClr val="FF0000"/>
                </a:solidFill>
                <a:latin typeface="Cambria" pitchFamily="18" charset="0"/>
                <a:ea typeface="Cambria" pitchFamily="18" charset="0"/>
              </a:rPr>
              <a:t>The Waterfall Model </a:t>
            </a:r>
            <a:r>
              <a:rPr lang="en-US" dirty="0"/>
              <a:t/>
            </a:r>
            <a:br>
              <a:rPr lang="en-US" dirty="0"/>
            </a:br>
            <a:endParaRPr lang="en-US" dirty="0"/>
          </a:p>
        </p:txBody>
      </p:sp>
      <p:sp>
        <p:nvSpPr>
          <p:cNvPr id="3" name="Content Placeholder 2"/>
          <p:cNvSpPr>
            <a:spLocks noGrp="1"/>
          </p:cNvSpPr>
          <p:nvPr>
            <p:ph idx="1"/>
          </p:nvPr>
        </p:nvSpPr>
        <p:spPr>
          <a:xfrm>
            <a:off x="457200" y="914400"/>
            <a:ext cx="8458200" cy="5562600"/>
          </a:xfrm>
        </p:spPr>
        <p:txBody>
          <a:bodyPr/>
          <a:lstStyle/>
          <a:p>
            <a:pPr>
              <a:buNone/>
            </a:pPr>
            <a:r>
              <a:rPr lang="en-US" sz="2000" b="1" dirty="0"/>
              <a:t>Protracted Integration and Late Design Breakage</a:t>
            </a:r>
          </a:p>
          <a:p>
            <a:pPr>
              <a:buNone/>
            </a:pPr>
            <a:r>
              <a:rPr lang="en-US" sz="2000" b="1" dirty="0"/>
              <a:t/>
            </a:r>
            <a:br>
              <a:rPr lang="en-US" sz="2000" b="1" dirty="0"/>
            </a:br>
            <a:r>
              <a:rPr lang="en-US" sz="2000" dirty="0"/>
              <a:t>For a typical development project that used a waterfall model management process. Progress is defined as percent coded, that is, demonstrable in its target form.</a:t>
            </a:r>
          </a:p>
          <a:p>
            <a:pPr>
              <a:buNone/>
            </a:pPr>
            <a:endParaRPr lang="en-US" sz="2000" dirty="0"/>
          </a:p>
          <a:p>
            <a:pPr>
              <a:buNone/>
            </a:pPr>
            <a:r>
              <a:rPr lang="en-US" sz="2000" b="1" dirty="0"/>
              <a:t>The following sequence was common:</a:t>
            </a:r>
          </a:p>
          <a:p>
            <a:pPr>
              <a:buNone/>
            </a:pPr>
            <a:r>
              <a:rPr lang="en-US" sz="2000" dirty="0"/>
              <a:t/>
            </a:r>
            <a:br>
              <a:rPr lang="en-US" sz="2000" dirty="0"/>
            </a:br>
            <a:r>
              <a:rPr lang="en-US" sz="2000" dirty="0"/>
              <a:t> Early success via paper designs and thorough (often </a:t>
            </a:r>
            <a:r>
              <a:rPr lang="en-US" sz="2000" i="1" dirty="0"/>
              <a:t>too </a:t>
            </a:r>
            <a:r>
              <a:rPr lang="en-US" sz="2000" dirty="0"/>
              <a:t>thorough) </a:t>
            </a:r>
          </a:p>
          <a:p>
            <a:pPr>
              <a:buNone/>
            </a:pPr>
            <a:r>
              <a:rPr lang="en-US" sz="2000" dirty="0"/>
              <a:t>         briefings.</a:t>
            </a:r>
            <a:br>
              <a:rPr lang="en-US" sz="2000" dirty="0"/>
            </a:br>
            <a:r>
              <a:rPr lang="en-US" sz="2000" dirty="0"/>
              <a:t> Commitment to code late in the life cycle.</a:t>
            </a:r>
            <a:br>
              <a:rPr lang="en-US" sz="2000" dirty="0"/>
            </a:br>
            <a:r>
              <a:rPr lang="en-US" sz="2000" dirty="0"/>
              <a:t> Integration nightmares (unpleasant experience) due to unforeseen </a:t>
            </a:r>
          </a:p>
          <a:p>
            <a:pPr>
              <a:buNone/>
            </a:pPr>
            <a:r>
              <a:rPr lang="en-US" sz="2000" dirty="0"/>
              <a:t>         implementation issues and interface ambiguities.</a:t>
            </a:r>
            <a:br>
              <a:rPr lang="en-US" sz="2000" dirty="0"/>
            </a:br>
            <a:r>
              <a:rPr lang="en-US" sz="2000" dirty="0"/>
              <a:t> Heavy budget and schedule pressure to get the system working.</a:t>
            </a:r>
            <a:br>
              <a:rPr lang="en-US" sz="2000" dirty="0"/>
            </a:br>
            <a:r>
              <a:rPr lang="en-US" sz="2000" dirty="0"/>
              <a:t> Late shoe-homing of no optimal fixes, with no time for redesign.</a:t>
            </a:r>
            <a:br>
              <a:rPr lang="en-US" sz="2000" dirty="0"/>
            </a:br>
            <a:r>
              <a:rPr lang="en-US" sz="2000" dirty="0"/>
              <a:t> A very fragile, unmentionable product delivered late. </a:t>
            </a:r>
            <a:br>
              <a:rPr lang="en-US" sz="2000" dirty="0"/>
            </a:br>
            <a:r>
              <a:rPr lang="en-US" sz="2000" dirty="0"/>
              <a:t/>
            </a:r>
            <a:br>
              <a:rPr lang="en-US" sz="2000" dirty="0"/>
            </a:br>
            <a:r>
              <a:rPr lang="en-US" sz="2000" dirty="0"/>
              <a:t>. </a:t>
            </a:r>
            <a:br>
              <a:rPr lang="en-US" sz="2000" dirty="0"/>
            </a:br>
            <a:r>
              <a:rPr lang="en-US" sz="2000" dirty="0"/>
              <a:t/>
            </a:r>
            <a:br>
              <a:rPr lang="en-US" sz="2000" dirty="0"/>
            </a:br>
            <a:endParaRPr lang="en-US" sz="2000" b="1" dirty="0"/>
          </a:p>
        </p:txBody>
      </p:sp>
      <p:sp>
        <p:nvSpPr>
          <p:cNvPr id="4" name="Slide Number Placeholder 3"/>
          <p:cNvSpPr>
            <a:spLocks noGrp="1"/>
          </p:cNvSpPr>
          <p:nvPr>
            <p:ph type="sldNum" sz="quarter" idx="12"/>
          </p:nvPr>
        </p:nvSpPr>
        <p:spPr/>
        <p:txBody>
          <a:bodyPr/>
          <a:lstStyle/>
          <a:p>
            <a:pPr>
              <a:defRPr/>
            </a:pPr>
            <a:fld id="{51EDAF45-A1ED-443F-B7DC-99AC8969684E}" type="slidenum">
              <a:rPr lang="en-US" smtClean="0"/>
              <a:pPr>
                <a:defRPr/>
              </a:pPr>
              <a:t>53</a:t>
            </a:fld>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noAutofit/>
          </a:bodyPr>
          <a:lstStyle/>
          <a:p>
            <a:r>
              <a:rPr lang="en-US" sz="2000" dirty="0">
                <a:solidFill>
                  <a:srgbClr val="FF0000"/>
                </a:solidFill>
              </a:rPr>
              <a:t>Conventional Software</a:t>
            </a:r>
            <a:br>
              <a:rPr lang="en-US" sz="2000" dirty="0">
                <a:solidFill>
                  <a:srgbClr val="FF0000"/>
                </a:solidFill>
              </a:rPr>
            </a:br>
            <a:r>
              <a:rPr lang="en-US" sz="2000" dirty="0">
                <a:solidFill>
                  <a:srgbClr val="FF0000"/>
                </a:solidFill>
              </a:rPr>
              <a:t>Management Performance </a:t>
            </a:r>
            <a:br>
              <a:rPr lang="en-US" sz="2000" dirty="0">
                <a:solidFill>
                  <a:srgbClr val="FF0000"/>
                </a:solidFill>
              </a:rPr>
            </a:br>
            <a:endParaRPr lang="en-US" sz="2000" dirty="0">
              <a:solidFill>
                <a:srgbClr val="FF0000"/>
              </a:solidFill>
            </a:endParaRPr>
          </a:p>
        </p:txBody>
      </p:sp>
      <p:sp>
        <p:nvSpPr>
          <p:cNvPr id="3" name="Content Placeholder 2"/>
          <p:cNvSpPr>
            <a:spLocks noGrp="1"/>
          </p:cNvSpPr>
          <p:nvPr>
            <p:ph idx="1"/>
          </p:nvPr>
        </p:nvSpPr>
        <p:spPr>
          <a:xfrm>
            <a:off x="457200" y="1219200"/>
            <a:ext cx="8458200" cy="4906963"/>
          </a:xfrm>
        </p:spPr>
        <p:txBody>
          <a:bodyPr>
            <a:normAutofit fontScale="70000" lnSpcReduction="20000"/>
          </a:bodyPr>
          <a:lstStyle/>
          <a:p>
            <a:pPr>
              <a:buNone/>
            </a:pPr>
            <a:r>
              <a:rPr lang="en-US" dirty="0">
                <a:solidFill>
                  <a:srgbClr val="FF0000"/>
                </a:solidFill>
              </a:rPr>
              <a:t>	Barry Boehm's "Industrial Software Metrics Top 10 List” is a good, objective characterization of the state of software development.</a:t>
            </a:r>
          </a:p>
          <a:p>
            <a:pPr>
              <a:buNone/>
            </a:pPr>
            <a:endParaRPr lang="en-US" dirty="0">
              <a:solidFill>
                <a:srgbClr val="FF0000"/>
              </a:solidFill>
            </a:endParaRPr>
          </a:p>
          <a:p>
            <a:pPr marL="514350" indent="-514350">
              <a:buFont typeface="+mj-lt"/>
              <a:buAutoNum type="arabicPeriod"/>
            </a:pPr>
            <a:r>
              <a:rPr lang="en-US" dirty="0"/>
              <a:t>Finding and fixing a software problem after delivery </a:t>
            </a:r>
            <a:r>
              <a:rPr lang="en-US" b="1" dirty="0"/>
              <a:t>costs 100 </a:t>
            </a:r>
            <a:r>
              <a:rPr lang="en-US" dirty="0"/>
              <a:t>times more than finding and fixing the problem in early design phases.</a:t>
            </a:r>
          </a:p>
          <a:p>
            <a:pPr marL="514350" indent="-514350">
              <a:buFont typeface="+mj-lt"/>
              <a:buAutoNum type="arabicPeriod"/>
            </a:pPr>
            <a:r>
              <a:rPr lang="en-US" dirty="0"/>
              <a:t> You can compress software development schedules </a:t>
            </a:r>
            <a:r>
              <a:rPr lang="en-US" b="1" dirty="0"/>
              <a:t>25% </a:t>
            </a:r>
            <a:r>
              <a:rPr lang="en-US" dirty="0"/>
              <a:t>of nominal, but no more.</a:t>
            </a:r>
          </a:p>
          <a:p>
            <a:pPr marL="514350" indent="-514350">
              <a:buFont typeface="+mj-lt"/>
              <a:buAutoNum type="arabicPeriod"/>
            </a:pPr>
            <a:r>
              <a:rPr lang="en-US" dirty="0"/>
              <a:t>For every </a:t>
            </a:r>
            <a:r>
              <a:rPr lang="en-US" b="1" dirty="0"/>
              <a:t>$1 </a:t>
            </a:r>
            <a:r>
              <a:rPr lang="en-US" dirty="0"/>
              <a:t>you spend on development, you will spend </a:t>
            </a:r>
            <a:r>
              <a:rPr lang="en-US" b="1" dirty="0"/>
              <a:t>$2 </a:t>
            </a:r>
            <a:r>
              <a:rPr lang="en-US" dirty="0"/>
              <a:t>on maintenance.</a:t>
            </a:r>
          </a:p>
          <a:p>
            <a:pPr marL="514350" indent="-514350">
              <a:buFont typeface="+mj-lt"/>
              <a:buAutoNum type="arabicPeriod"/>
            </a:pPr>
            <a:r>
              <a:rPr lang="en-US" dirty="0"/>
              <a:t> Software development and maintenance costs are primarily a function of the number of source lines of code.</a:t>
            </a:r>
          </a:p>
          <a:p>
            <a:pPr marL="514350" indent="-514350">
              <a:buFont typeface="+mj-lt"/>
              <a:buAutoNum type="arabicPeriod"/>
            </a:pPr>
            <a:r>
              <a:rPr lang="en-US" dirty="0"/>
              <a:t>Variations among people account for the </a:t>
            </a:r>
            <a:r>
              <a:rPr lang="en-US" b="1" dirty="0"/>
              <a:t>biggest </a:t>
            </a:r>
            <a:r>
              <a:rPr lang="en-US" dirty="0"/>
              <a:t>differences in software productivity. </a:t>
            </a:r>
            <a:br>
              <a:rPr lang="en-US" dirty="0"/>
            </a:br>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fontScale="90000"/>
          </a:bodyPr>
          <a:lstStyle/>
          <a:p>
            <a:r>
              <a:rPr lang="en-US" sz="2200" dirty="0">
                <a:solidFill>
                  <a:srgbClr val="FF0000"/>
                </a:solidFill>
              </a:rPr>
              <a:t>Conventional Software</a:t>
            </a:r>
            <a:br>
              <a:rPr lang="en-US" sz="2200" dirty="0">
                <a:solidFill>
                  <a:srgbClr val="FF0000"/>
                </a:solidFill>
              </a:rPr>
            </a:br>
            <a:r>
              <a:rPr lang="en-US" sz="2200" dirty="0">
                <a:solidFill>
                  <a:srgbClr val="FF0000"/>
                </a:solidFill>
              </a:rPr>
              <a:t>Management Performance </a:t>
            </a:r>
            <a:r>
              <a:rPr lang="en-US" dirty="0">
                <a:solidFill>
                  <a:srgbClr val="FF0000"/>
                </a:solidFill>
              </a:rPr>
              <a:t/>
            </a:r>
            <a:br>
              <a:rPr lang="en-US" dirty="0">
                <a:solidFill>
                  <a:srgbClr val="FF0000"/>
                </a:solidFill>
              </a:rPr>
            </a:br>
            <a:r>
              <a:rPr lang="en-US" dirty="0">
                <a:solidFill>
                  <a:srgbClr val="FF0000"/>
                </a:solidFill>
              </a:rPr>
              <a:t/>
            </a:r>
            <a:br>
              <a:rPr lang="en-US" dirty="0">
                <a:solidFill>
                  <a:srgbClr val="FF0000"/>
                </a:solidFill>
              </a:rPr>
            </a:br>
            <a:r>
              <a:rPr lang="en-US" sz="2200" dirty="0">
                <a:solidFill>
                  <a:srgbClr val="FF0000"/>
                </a:solidFill>
              </a:rPr>
              <a:t>Barry Boehm's "Industrial Software Metrics Top 10 List” is a good, objective characterization of the state of software development. (Cont..)</a:t>
            </a:r>
            <a:endParaRPr lang="en-US" sz="2200" dirty="0"/>
          </a:p>
        </p:txBody>
      </p:sp>
      <p:sp>
        <p:nvSpPr>
          <p:cNvPr id="3" name="Content Placeholder 2"/>
          <p:cNvSpPr>
            <a:spLocks noGrp="1"/>
          </p:cNvSpPr>
          <p:nvPr>
            <p:ph idx="1"/>
          </p:nvPr>
        </p:nvSpPr>
        <p:spPr>
          <a:xfrm>
            <a:off x="457200" y="1600200"/>
            <a:ext cx="8382000" cy="4724400"/>
          </a:xfrm>
        </p:spPr>
        <p:txBody>
          <a:bodyPr>
            <a:normAutofit fontScale="70000" lnSpcReduction="20000"/>
          </a:bodyPr>
          <a:lstStyle/>
          <a:p>
            <a:pPr>
              <a:buNone/>
            </a:pPr>
            <a:endParaRPr lang="en-US" dirty="0"/>
          </a:p>
          <a:p>
            <a:pPr>
              <a:buNone/>
            </a:pPr>
            <a:endParaRPr lang="en-US" dirty="0"/>
          </a:p>
          <a:p>
            <a:pPr>
              <a:buNone/>
            </a:pPr>
            <a:endParaRPr lang="en-US" dirty="0"/>
          </a:p>
          <a:p>
            <a:pPr>
              <a:buNone/>
            </a:pPr>
            <a:r>
              <a:rPr lang="en-US" dirty="0"/>
              <a:t>6. The overall ratio of software to hardware costs is still growing. In 1955 it was </a:t>
            </a:r>
            <a:r>
              <a:rPr lang="en-US" b="1" dirty="0"/>
              <a:t>15:85</a:t>
            </a:r>
            <a:r>
              <a:rPr lang="en-US" dirty="0"/>
              <a:t>; in 1985, </a:t>
            </a:r>
            <a:r>
              <a:rPr lang="en-US" b="1" dirty="0"/>
              <a:t>85:15</a:t>
            </a:r>
            <a:r>
              <a:rPr lang="en-US" dirty="0"/>
              <a:t>.</a:t>
            </a:r>
          </a:p>
          <a:p>
            <a:pPr>
              <a:buNone/>
            </a:pPr>
            <a:r>
              <a:rPr lang="en-US" dirty="0"/>
              <a:t>7. Only about </a:t>
            </a:r>
            <a:r>
              <a:rPr lang="en-US" b="1" dirty="0"/>
              <a:t>15</a:t>
            </a:r>
            <a:r>
              <a:rPr lang="en-US" dirty="0"/>
              <a:t>% of software development effort is devoted to programming.</a:t>
            </a:r>
          </a:p>
          <a:p>
            <a:pPr>
              <a:buNone/>
            </a:pPr>
            <a:r>
              <a:rPr lang="en-US" dirty="0"/>
              <a:t>8.  Software systems and products typically cost 3 times as much per SLOC as individual software programs. Software-system products (i.e., system of systems) cost 9 times as much.</a:t>
            </a:r>
          </a:p>
          <a:p>
            <a:pPr>
              <a:buNone/>
            </a:pPr>
            <a:r>
              <a:rPr lang="en-US" dirty="0"/>
              <a:t>9.  Walkthroughs catch </a:t>
            </a:r>
            <a:r>
              <a:rPr lang="en-US" b="1" dirty="0"/>
              <a:t>60</a:t>
            </a:r>
            <a:r>
              <a:rPr lang="en-US" dirty="0"/>
              <a:t>% of the errors</a:t>
            </a:r>
          </a:p>
          <a:p>
            <a:pPr>
              <a:buNone/>
            </a:pPr>
            <a:r>
              <a:rPr lang="en-US" dirty="0"/>
              <a:t>10</a:t>
            </a:r>
            <a:r>
              <a:rPr lang="en-US" b="1" dirty="0"/>
              <a:t>. 80</a:t>
            </a:r>
            <a:r>
              <a:rPr lang="en-US" dirty="0"/>
              <a:t>% of the contribution comes from </a:t>
            </a:r>
            <a:r>
              <a:rPr lang="en-US" b="1" dirty="0"/>
              <a:t>20</a:t>
            </a:r>
            <a:r>
              <a:rPr lang="en-US" dirty="0"/>
              <a:t>% of the contributors. </a:t>
            </a:r>
            <a:br>
              <a:rPr lang="en-US" dirty="0"/>
            </a:b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a:solidFill>
                  <a:srgbClr val="FF0000"/>
                </a:solidFill>
              </a:rPr>
              <a:t>Software Economics</a:t>
            </a:r>
          </a:p>
        </p:txBody>
      </p:sp>
      <p:sp>
        <p:nvSpPr>
          <p:cNvPr id="3" name="Content Placeholder 2"/>
          <p:cNvSpPr>
            <a:spLocks noGrp="1"/>
          </p:cNvSpPr>
          <p:nvPr>
            <p:ph idx="1"/>
          </p:nvPr>
        </p:nvSpPr>
        <p:spPr>
          <a:xfrm>
            <a:off x="457200" y="1371600"/>
            <a:ext cx="8458200" cy="5181600"/>
          </a:xfrm>
        </p:spPr>
        <p:txBody>
          <a:bodyPr>
            <a:normAutofit fontScale="70000" lnSpcReduction="20000"/>
          </a:bodyPr>
          <a:lstStyle/>
          <a:p>
            <a:pPr algn="just">
              <a:buNone/>
            </a:pPr>
            <a:r>
              <a:rPr lang="en-US" dirty="0"/>
              <a:t>	Most software cost models can be abstracted into a function of five basic parameters: </a:t>
            </a:r>
            <a:r>
              <a:rPr lang="en-US" b="1" dirty="0"/>
              <a:t>size, process, personnel,</a:t>
            </a:r>
            <a:br>
              <a:rPr lang="en-US" b="1" dirty="0"/>
            </a:br>
            <a:r>
              <a:rPr lang="en-US" b="1" dirty="0"/>
              <a:t>environment, and required quality.</a:t>
            </a:r>
          </a:p>
          <a:p>
            <a:pPr algn="just"/>
            <a:endParaRPr lang="en-US" b="1" dirty="0"/>
          </a:p>
          <a:p>
            <a:pPr algn="just"/>
            <a:r>
              <a:rPr lang="en-US" dirty="0"/>
              <a:t>The </a:t>
            </a:r>
            <a:r>
              <a:rPr lang="en-US" b="1" i="1" dirty="0"/>
              <a:t>size </a:t>
            </a:r>
            <a:r>
              <a:rPr lang="en-US" dirty="0"/>
              <a:t>of the end product (in human-generated components), which is typically quantified in terms of the number of source instructions or the number of function points required to develop the required functionality</a:t>
            </a:r>
          </a:p>
          <a:p>
            <a:pPr algn="just">
              <a:buNone/>
            </a:pPr>
            <a:endParaRPr lang="en-US" dirty="0"/>
          </a:p>
          <a:p>
            <a:r>
              <a:rPr lang="en-US" dirty="0"/>
              <a:t> The </a:t>
            </a:r>
            <a:r>
              <a:rPr lang="en-US" b="1" i="1" dirty="0"/>
              <a:t>process </a:t>
            </a:r>
            <a:r>
              <a:rPr lang="en-US" dirty="0"/>
              <a:t>used to produce the end product, in particular the ability of the process to avoid non value-adding activities (rework, bureaucratic delays, communications overhead)</a:t>
            </a:r>
            <a:br>
              <a:rPr lang="en-US" dirty="0"/>
            </a:br>
            <a:r>
              <a:rPr lang="en-US" dirty="0"/>
              <a:t/>
            </a:r>
            <a:br>
              <a:rPr lang="en-US" dirty="0"/>
            </a:br>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a:solidFill>
                  <a:srgbClr val="FF0000"/>
                </a:solidFill>
              </a:rPr>
              <a:t>Software Economics</a:t>
            </a:r>
          </a:p>
        </p:txBody>
      </p:sp>
      <p:sp>
        <p:nvSpPr>
          <p:cNvPr id="3" name="Content Placeholder 2"/>
          <p:cNvSpPr>
            <a:spLocks noGrp="1"/>
          </p:cNvSpPr>
          <p:nvPr>
            <p:ph idx="1"/>
          </p:nvPr>
        </p:nvSpPr>
        <p:spPr>
          <a:xfrm>
            <a:off x="457200" y="1600200"/>
            <a:ext cx="8229600" cy="4876800"/>
          </a:xfrm>
        </p:spPr>
        <p:txBody>
          <a:bodyPr>
            <a:normAutofit fontScale="85000" lnSpcReduction="20000"/>
          </a:bodyPr>
          <a:lstStyle/>
          <a:p>
            <a:pPr algn="just"/>
            <a:r>
              <a:rPr lang="en-US" dirty="0"/>
              <a:t> The capabilities of software engineering </a:t>
            </a:r>
            <a:r>
              <a:rPr lang="en-US" b="1" i="1" dirty="0"/>
              <a:t>personnel</a:t>
            </a:r>
            <a:r>
              <a:rPr lang="en-US" i="1" dirty="0"/>
              <a:t>, </a:t>
            </a:r>
            <a:r>
              <a:rPr lang="en-US" dirty="0"/>
              <a:t>and particularly their experience with the computer science  issues and the applications domain issues of the project </a:t>
            </a:r>
          </a:p>
          <a:p>
            <a:pPr algn="just"/>
            <a:endParaRPr lang="en-US" dirty="0"/>
          </a:p>
          <a:p>
            <a:pPr algn="just"/>
            <a:r>
              <a:rPr lang="en-US" dirty="0"/>
              <a:t>The </a:t>
            </a:r>
            <a:r>
              <a:rPr lang="en-US" b="1" i="1" dirty="0"/>
              <a:t>environment</a:t>
            </a:r>
            <a:r>
              <a:rPr lang="en-US" i="1" dirty="0"/>
              <a:t>, </a:t>
            </a:r>
            <a:r>
              <a:rPr lang="en-US" dirty="0"/>
              <a:t>which is made up of the tools and techniques available to support efficient</a:t>
            </a:r>
            <a:br>
              <a:rPr lang="en-US" dirty="0"/>
            </a:br>
            <a:r>
              <a:rPr lang="en-US" dirty="0"/>
              <a:t>software development and to automate the process</a:t>
            </a:r>
          </a:p>
          <a:p>
            <a:pPr algn="just"/>
            <a:endParaRPr lang="en-US" dirty="0"/>
          </a:p>
          <a:p>
            <a:pPr algn="just"/>
            <a:r>
              <a:rPr lang="en-US" dirty="0"/>
              <a:t>The required </a:t>
            </a:r>
            <a:r>
              <a:rPr lang="en-US" b="1" i="1" dirty="0"/>
              <a:t>quality </a:t>
            </a:r>
            <a:r>
              <a:rPr lang="en-US" dirty="0"/>
              <a:t>of the product, including its features, performance, reliability, and adaptability </a:t>
            </a:r>
            <a:br>
              <a:rPr lang="en-US" dirty="0"/>
            </a:br>
            <a:endParaRPr lang="en-US"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lstStyle/>
          <a:p>
            <a:r>
              <a:rPr lang="en-US" dirty="0">
                <a:solidFill>
                  <a:srgbClr val="FF0000"/>
                </a:solidFill>
              </a:rPr>
              <a:t>Software Economics</a:t>
            </a:r>
          </a:p>
        </p:txBody>
      </p:sp>
      <p:sp>
        <p:nvSpPr>
          <p:cNvPr id="3" name="Content Placeholder 2"/>
          <p:cNvSpPr>
            <a:spLocks noGrp="1"/>
          </p:cNvSpPr>
          <p:nvPr>
            <p:ph idx="1"/>
          </p:nvPr>
        </p:nvSpPr>
        <p:spPr>
          <a:xfrm>
            <a:off x="457200" y="1600200"/>
            <a:ext cx="8458200" cy="4876800"/>
          </a:xfrm>
        </p:spPr>
        <p:txBody>
          <a:bodyPr>
            <a:normAutofit fontScale="70000" lnSpcReduction="20000"/>
          </a:bodyPr>
          <a:lstStyle/>
          <a:p>
            <a:r>
              <a:rPr lang="en-US" dirty="0"/>
              <a:t>The relationships among these parameters and the estimated cost can be written as follows:</a:t>
            </a:r>
          </a:p>
          <a:p>
            <a:pPr>
              <a:buNone/>
            </a:pPr>
            <a:r>
              <a:rPr lang="en-US" dirty="0"/>
              <a:t/>
            </a:r>
            <a:br>
              <a:rPr lang="en-US" dirty="0"/>
            </a:br>
            <a:r>
              <a:rPr lang="en-US" b="1" dirty="0"/>
              <a:t>Effort = (Personnel) (Environment) (Quality) ( Size process)</a:t>
            </a:r>
            <a:br>
              <a:rPr lang="en-US" b="1" dirty="0"/>
            </a:br>
            <a:endParaRPr lang="en-US" b="1" dirty="0"/>
          </a:p>
          <a:p>
            <a:r>
              <a:rPr lang="en-US" dirty="0"/>
              <a:t>One important aspect of software economics (as represented within today's software cost models) is that the relationship between effort and size exhibits a diseconomy of scale.</a:t>
            </a:r>
          </a:p>
          <a:p>
            <a:pPr>
              <a:buNone/>
            </a:pPr>
            <a:endParaRPr lang="en-US" dirty="0"/>
          </a:p>
          <a:p>
            <a:r>
              <a:rPr lang="en-US" dirty="0"/>
              <a:t> The diseconomy of scale of software development is a result of the process exponent being greater than 1.0. Contrary to most manufacturing processes, the more software you build, the more expensive it is per unit item </a:t>
            </a:r>
            <a:br>
              <a:rPr lang="en-US" dirty="0"/>
            </a:br>
            <a:r>
              <a:rPr lang="en-US" dirty="0"/>
              <a:t> </a:t>
            </a:r>
            <a:br>
              <a:rPr lang="en-US" dirty="0"/>
            </a:b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09600"/>
          </a:xfrm>
        </p:spPr>
        <p:txBody>
          <a:bodyPr/>
          <a:lstStyle/>
          <a:p>
            <a:r>
              <a:rPr lang="en-US" dirty="0">
                <a:solidFill>
                  <a:srgbClr val="FF0000"/>
                </a:solidFill>
              </a:rPr>
              <a:t>Software Economics</a:t>
            </a:r>
          </a:p>
        </p:txBody>
      </p:sp>
      <p:sp>
        <p:nvSpPr>
          <p:cNvPr id="3" name="Content Placeholder 2"/>
          <p:cNvSpPr>
            <a:spLocks noGrp="1"/>
          </p:cNvSpPr>
          <p:nvPr>
            <p:ph idx="1"/>
          </p:nvPr>
        </p:nvSpPr>
        <p:spPr>
          <a:xfrm>
            <a:off x="457200" y="1219200"/>
            <a:ext cx="8458200" cy="5257800"/>
          </a:xfrm>
        </p:spPr>
        <p:txBody>
          <a:bodyPr>
            <a:noAutofit/>
          </a:bodyPr>
          <a:lstStyle/>
          <a:p>
            <a:pPr>
              <a:buNone/>
            </a:pPr>
            <a:r>
              <a:rPr lang="en-US" sz="1800" dirty="0">
                <a:latin typeface="Times New Roman" pitchFamily="18" charset="0"/>
                <a:cs typeface="Times New Roman" pitchFamily="18" charset="0"/>
              </a:rPr>
              <a:t>The three generations of software development are defined as follows:</a:t>
            </a:r>
          </a:p>
          <a:p>
            <a:pPr>
              <a:buNone/>
            </a:pP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1) </a:t>
            </a:r>
            <a:r>
              <a:rPr lang="en-US" sz="1800" b="1" i="1" dirty="0">
                <a:latin typeface="Times New Roman" pitchFamily="18" charset="0"/>
                <a:cs typeface="Times New Roman" pitchFamily="18" charset="0"/>
              </a:rPr>
              <a:t>Conventional: </a:t>
            </a:r>
            <a:r>
              <a:rPr lang="en-US" sz="1800" dirty="0">
                <a:latin typeface="Times New Roman" pitchFamily="18" charset="0"/>
                <a:cs typeface="Times New Roman" pitchFamily="18" charset="0"/>
              </a:rPr>
              <a:t>1960s and 1970s, craftsmanship. Organizations used custom tools, custom processes, and virtually all custom components built in primitive languages. Project performance was highly predictable in that cost, schedule, and quality objectives were almost always underachieved.</a:t>
            </a:r>
          </a:p>
          <a:p>
            <a:pPr>
              <a:buNone/>
            </a:pP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2) </a:t>
            </a:r>
            <a:r>
              <a:rPr lang="en-US" sz="1800" b="1" i="1" dirty="0">
                <a:latin typeface="Times New Roman" pitchFamily="18" charset="0"/>
                <a:cs typeface="Times New Roman" pitchFamily="18" charset="0"/>
              </a:rPr>
              <a:t>Transition</a:t>
            </a:r>
            <a:r>
              <a:rPr lang="en-US" sz="1800" i="1" dirty="0">
                <a:latin typeface="Times New Roman" pitchFamily="18" charset="0"/>
                <a:cs typeface="Times New Roman" pitchFamily="18" charset="0"/>
              </a:rPr>
              <a:t>: </a:t>
            </a:r>
            <a:r>
              <a:rPr lang="en-US" sz="1800" dirty="0">
                <a:latin typeface="Times New Roman" pitchFamily="18" charset="0"/>
                <a:cs typeface="Times New Roman" pitchFamily="18" charset="0"/>
              </a:rPr>
              <a:t>1980s and 1990s, software engineering. </a:t>
            </a:r>
            <a:r>
              <a:rPr lang="en-US" sz="1800" dirty="0" err="1">
                <a:latin typeface="Times New Roman" pitchFamily="18" charset="0"/>
                <a:cs typeface="Times New Roman" pitchFamily="18" charset="0"/>
              </a:rPr>
              <a:t>Organizattions</a:t>
            </a:r>
            <a:r>
              <a:rPr lang="en-US" sz="1800" dirty="0">
                <a:latin typeface="Times New Roman" pitchFamily="18" charset="0"/>
                <a:cs typeface="Times New Roman" pitchFamily="18" charset="0"/>
              </a:rPr>
              <a:t> used more-repeatable processes and off the-shelf tools, and mostly (&gt;70%) custom components built in higher level languages. Some of the components (&lt;30%) were available as commercial products, including the operating system, database management system, networking, and graphical user interface.</a:t>
            </a:r>
          </a:p>
          <a:p>
            <a:pPr>
              <a:buNone/>
            </a:pPr>
            <a:r>
              <a:rPr lang="en-US" sz="1800" dirty="0">
                <a:latin typeface="Times New Roman" pitchFamily="18" charset="0"/>
                <a:cs typeface="Times New Roman" pitchFamily="18" charset="0"/>
              </a:rPr>
              <a:t/>
            </a:r>
            <a:br>
              <a:rPr lang="en-US" sz="1800" dirty="0">
                <a:latin typeface="Times New Roman" pitchFamily="18" charset="0"/>
                <a:cs typeface="Times New Roman" pitchFamily="18" charset="0"/>
              </a:rPr>
            </a:br>
            <a:r>
              <a:rPr lang="en-US" sz="1800" dirty="0">
                <a:latin typeface="Times New Roman" pitchFamily="18" charset="0"/>
                <a:cs typeface="Times New Roman" pitchFamily="18" charset="0"/>
              </a:rPr>
              <a:t>3) </a:t>
            </a:r>
            <a:r>
              <a:rPr lang="en-US" sz="1800" b="1" i="1" dirty="0">
                <a:latin typeface="Times New Roman" pitchFamily="18" charset="0"/>
                <a:cs typeface="Times New Roman" pitchFamily="18" charset="0"/>
              </a:rPr>
              <a:t>Modern practices</a:t>
            </a:r>
            <a:r>
              <a:rPr lang="en-US" sz="1800" i="1" dirty="0">
                <a:latin typeface="Times New Roman" pitchFamily="18" charset="0"/>
                <a:cs typeface="Times New Roman" pitchFamily="18" charset="0"/>
              </a:rPr>
              <a:t>: </a:t>
            </a:r>
            <a:r>
              <a:rPr lang="en-US" sz="1800" dirty="0">
                <a:latin typeface="Times New Roman" pitchFamily="18" charset="0"/>
                <a:cs typeface="Times New Roman" pitchFamily="18" charset="0"/>
              </a:rPr>
              <a:t>2000 and later, software production. This book's philosophy is rooted in the use of managed and measured processes, integrated automation environments, and mostly (70%) off-the-shelf components. Perhaps as few as 30% of the components need to be custom built .</a:t>
            </a:r>
            <a:r>
              <a:rPr lang="en-US" sz="1600" dirty="0">
                <a:latin typeface="Times New Roman" pitchFamily="18" charset="0"/>
                <a:cs typeface="Times New Roman" pitchFamily="18" charset="0"/>
              </a:rPr>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a:t>
            </a:r>
            <a:br>
              <a:rPr lang="en-US" sz="1600" dirty="0">
                <a:latin typeface="Times New Roman" pitchFamily="18" charset="0"/>
                <a:cs typeface="Times New Roman" pitchFamily="18" charset="0"/>
              </a:rPr>
            </a:br>
            <a:endParaRPr lang="en-US" sz="1600" dirty="0">
              <a:latin typeface="Times New Roman" pitchFamily="18" charset="0"/>
              <a:cs typeface="Times New Roman"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normAutofit fontScale="90000"/>
          </a:bodyPr>
          <a:lstStyle/>
          <a:p>
            <a:r>
              <a:rPr lang="en-US" sz="4000" dirty="0">
                <a:solidFill>
                  <a:srgbClr val="FF0000"/>
                </a:solidFill>
              </a:rPr>
              <a:t>Software Project</a:t>
            </a:r>
            <a:r>
              <a:rPr lang="en-US" dirty="0"/>
              <a:t/>
            </a:r>
            <a:br>
              <a:rPr lang="en-US" dirty="0"/>
            </a:br>
            <a:endParaRPr lang="en-US" dirty="0"/>
          </a:p>
        </p:txBody>
      </p:sp>
      <p:sp>
        <p:nvSpPr>
          <p:cNvPr id="3" name="Content Placeholder 2"/>
          <p:cNvSpPr>
            <a:spLocks noGrp="1"/>
          </p:cNvSpPr>
          <p:nvPr>
            <p:ph idx="1"/>
          </p:nvPr>
        </p:nvSpPr>
        <p:spPr>
          <a:xfrm>
            <a:off x="381000" y="1600200"/>
            <a:ext cx="8534400" cy="4525963"/>
          </a:xfrm>
        </p:spPr>
        <p:txBody>
          <a:bodyPr/>
          <a:lstStyle/>
          <a:p>
            <a:pPr algn="just">
              <a:buNone/>
            </a:pPr>
            <a:r>
              <a:rPr lang="en-US" dirty="0"/>
              <a:t>	</a:t>
            </a:r>
            <a:r>
              <a:rPr lang="en-US" sz="2500" dirty="0">
                <a:latin typeface="Times New Roman" pitchFamily="18" charset="0"/>
                <a:cs typeface="Times New Roman" pitchFamily="18" charset="0"/>
              </a:rPr>
              <a:t>A </a:t>
            </a:r>
            <a:r>
              <a:rPr lang="en-US" sz="2500" b="1" dirty="0">
                <a:latin typeface="Times New Roman" pitchFamily="18" charset="0"/>
                <a:cs typeface="Times New Roman" pitchFamily="18" charset="0"/>
              </a:rPr>
              <a:t>Software Project </a:t>
            </a:r>
            <a:r>
              <a:rPr lang="en-US" sz="2500" dirty="0">
                <a:latin typeface="Times New Roman" pitchFamily="18" charset="0"/>
                <a:cs typeface="Times New Roman" pitchFamily="18" charset="0"/>
              </a:rPr>
              <a:t>is the complete procedure of software development from requirement gathering to testing and maintenance, carried out according to the execution methodologies, in a specified period of time to achieve intended software product</a:t>
            </a:r>
            <a:r>
              <a:rPr lang="en-US" dirty="0"/>
              <a:t>.</a:t>
            </a:r>
          </a:p>
          <a:p>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srcRect/>
          <a:stretch>
            <a:fillRect/>
          </a:stretch>
        </p:blipFill>
        <p:spPr bwMode="auto">
          <a:xfrm>
            <a:off x="609600" y="914400"/>
            <a:ext cx="8077200" cy="5486400"/>
          </a:xfrm>
          <a:prstGeom prst="rect">
            <a:avLst/>
          </a:prstGeom>
          <a:noFill/>
          <a:ln w="9525">
            <a:noFill/>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Grp="1" noChangeAspect="1" noChangeArrowheads="1"/>
          </p:cNvPicPr>
          <p:nvPr>
            <p:ph idx="1"/>
          </p:nvPr>
        </p:nvPicPr>
        <p:blipFill>
          <a:blip r:embed="rId2" cstate="print"/>
          <a:srcRect/>
          <a:stretch>
            <a:fillRect/>
          </a:stretch>
        </p:blipFill>
        <p:spPr bwMode="auto">
          <a:xfrm>
            <a:off x="609600" y="914400"/>
            <a:ext cx="8077200" cy="5211763"/>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685800"/>
          </a:xfrm>
        </p:spPr>
        <p:txBody>
          <a:bodyPr>
            <a:normAutofit/>
          </a:bodyPr>
          <a:lstStyle/>
          <a:p>
            <a:r>
              <a:rPr lang="en-US" sz="2400" dirty="0">
                <a:solidFill>
                  <a:srgbClr val="FF0000"/>
                </a:solidFill>
              </a:rPr>
              <a:t>Pragmatic Software Cost Estimation</a:t>
            </a:r>
          </a:p>
        </p:txBody>
      </p:sp>
      <p:sp>
        <p:nvSpPr>
          <p:cNvPr id="3" name="Content Placeholder 2"/>
          <p:cNvSpPr>
            <a:spLocks noGrp="1"/>
          </p:cNvSpPr>
          <p:nvPr>
            <p:ph idx="1"/>
          </p:nvPr>
        </p:nvSpPr>
        <p:spPr/>
        <p:txBody>
          <a:bodyPr>
            <a:normAutofit fontScale="70000" lnSpcReduction="20000"/>
          </a:bodyPr>
          <a:lstStyle/>
          <a:p>
            <a:r>
              <a:rPr lang="en-US" dirty="0"/>
              <a:t>One critical problem in software cost estimation is a lack of well-documented case studies of projects that used  an iterative development approach. </a:t>
            </a:r>
          </a:p>
          <a:p>
            <a:endParaRPr lang="en-US" dirty="0"/>
          </a:p>
          <a:p>
            <a:r>
              <a:rPr lang="en-US" dirty="0"/>
              <a:t>Software industry has inconsistently defined metrics or atomic units of measure, the data from actual projects are highly suspect in terms of consistency and comparability.</a:t>
            </a:r>
          </a:p>
          <a:p>
            <a:endParaRPr lang="en-US" dirty="0"/>
          </a:p>
          <a:p>
            <a:r>
              <a:rPr lang="en-US" dirty="0"/>
              <a:t> It is hard enough to collect a homogeneous set of project data within one organization; it is extremely difficult to homogenize data across different organizations with different processes, languages, domains, and so on. </a:t>
            </a:r>
            <a:br>
              <a:rPr lang="en-US" dirty="0"/>
            </a:br>
            <a:endParaRPr lang="en-US"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65238"/>
          </a:xfrm>
        </p:spPr>
        <p:txBody>
          <a:bodyPr>
            <a:normAutofit/>
          </a:bodyPr>
          <a:lstStyle/>
          <a:p>
            <a:r>
              <a:rPr lang="en-US" sz="2400" dirty="0">
                <a:solidFill>
                  <a:srgbClr val="FF0000"/>
                </a:solidFill>
              </a:rPr>
              <a:t>Pragmatic Software Cost Estimation</a:t>
            </a:r>
          </a:p>
        </p:txBody>
      </p:sp>
      <p:sp>
        <p:nvSpPr>
          <p:cNvPr id="3" name="Content Placeholder 2"/>
          <p:cNvSpPr>
            <a:spLocks noGrp="1"/>
          </p:cNvSpPr>
          <p:nvPr>
            <p:ph idx="1"/>
          </p:nvPr>
        </p:nvSpPr>
        <p:spPr/>
        <p:txBody>
          <a:bodyPr>
            <a:normAutofit fontScale="77500" lnSpcReduction="20000"/>
          </a:bodyPr>
          <a:lstStyle/>
          <a:p>
            <a:pPr>
              <a:buNone/>
            </a:pPr>
            <a:r>
              <a:rPr lang="en-US" dirty="0"/>
              <a:t>	There have been many debates among developers and vendors of software cost estimation models and tools.</a:t>
            </a:r>
          </a:p>
          <a:p>
            <a:pPr>
              <a:buNone/>
            </a:pPr>
            <a:r>
              <a:rPr lang="en-US" dirty="0"/>
              <a:t/>
            </a:r>
            <a:br>
              <a:rPr lang="en-US" dirty="0"/>
            </a:br>
            <a:r>
              <a:rPr lang="en-US" dirty="0"/>
              <a:t>Three topics of these debates are of particular interest here:</a:t>
            </a:r>
          </a:p>
          <a:p>
            <a:pPr>
              <a:buNone/>
            </a:pPr>
            <a:r>
              <a:rPr lang="en-US" dirty="0"/>
              <a:t/>
            </a:r>
            <a:br>
              <a:rPr lang="en-US" dirty="0"/>
            </a:br>
            <a:r>
              <a:rPr lang="en-US" dirty="0"/>
              <a:t>1. Which cost estimation model to use?</a:t>
            </a:r>
            <a:br>
              <a:rPr lang="en-US" dirty="0"/>
            </a:br>
            <a:r>
              <a:rPr lang="en-US" dirty="0"/>
              <a:t>2. Whether to measure software size in source lines of code or function points.</a:t>
            </a:r>
            <a:br>
              <a:rPr lang="en-US" dirty="0"/>
            </a:br>
            <a:r>
              <a:rPr lang="en-US" dirty="0"/>
              <a:t>3. What constitutes a good estimate? </a:t>
            </a:r>
            <a:br>
              <a:rPr lang="en-US" dirty="0"/>
            </a:br>
            <a:r>
              <a:rPr lang="en-US" dirty="0"/>
              <a:t> </a:t>
            </a:r>
            <a:br>
              <a:rPr lang="en-US" dirty="0"/>
            </a:br>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a:bodyPr>
          <a:lstStyle/>
          <a:p>
            <a:r>
              <a:rPr lang="en-US" sz="2400" dirty="0">
                <a:solidFill>
                  <a:srgbClr val="FF0000"/>
                </a:solidFill>
              </a:rPr>
              <a:t>Pragmatic Software Cost Estimation</a:t>
            </a:r>
          </a:p>
        </p:txBody>
      </p:sp>
      <p:sp>
        <p:nvSpPr>
          <p:cNvPr id="3" name="Content Placeholder 2"/>
          <p:cNvSpPr>
            <a:spLocks noGrp="1"/>
          </p:cNvSpPr>
          <p:nvPr>
            <p:ph idx="1"/>
          </p:nvPr>
        </p:nvSpPr>
        <p:spPr>
          <a:xfrm>
            <a:off x="457200" y="1828800"/>
            <a:ext cx="8229600" cy="4724400"/>
          </a:xfrm>
        </p:spPr>
        <p:txBody>
          <a:bodyPr>
            <a:normAutofit fontScale="40000" lnSpcReduction="20000"/>
          </a:bodyPr>
          <a:lstStyle/>
          <a:p>
            <a:r>
              <a:rPr lang="en-US" sz="4200" dirty="0">
                <a:latin typeface="Times New Roman" pitchFamily="18" charset="0"/>
                <a:cs typeface="Times New Roman" pitchFamily="18" charset="0"/>
              </a:rPr>
              <a:t>There are several popular cost estimation models (such as COCOMO, CHECKPOINT, ESTIMACS, Knowledge Plan, Price-S, </a:t>
            </a:r>
            <a:r>
              <a:rPr lang="en-US" sz="4200" dirty="0" err="1">
                <a:latin typeface="Times New Roman" pitchFamily="18" charset="0"/>
                <a:cs typeface="Times New Roman" pitchFamily="18" charset="0"/>
              </a:rPr>
              <a:t>ProQMS</a:t>
            </a:r>
            <a:r>
              <a:rPr lang="en-US" sz="4200" dirty="0">
                <a:latin typeface="Times New Roman" pitchFamily="18" charset="0"/>
                <a:cs typeface="Times New Roman" pitchFamily="18" charset="0"/>
              </a:rPr>
              <a:t>, SEER, SLIM, SOFTCOST, and SPQR/20), CO COMO is also one of the most open and well-documented cost estimation models. </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The general accuracy of conventional cost models (such as COCOMO) has been described as "within 20% of actual, 70% of the time.</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 Most real-world use of cost models is bottom-up (substantiating a target cost) rather than top-down (estimating the "should" cost).</a:t>
            </a:r>
          </a:p>
          <a:p>
            <a:pPr>
              <a:buNone/>
            </a:pPr>
            <a:r>
              <a:rPr lang="en-US" sz="4200" dirty="0">
                <a:latin typeface="Times New Roman" pitchFamily="18" charset="0"/>
                <a:cs typeface="Times New Roman" pitchFamily="18" charset="0"/>
              </a:rPr>
              <a:t> </a:t>
            </a:r>
          </a:p>
          <a:p>
            <a:r>
              <a:rPr lang="en-US" sz="4200" dirty="0">
                <a:latin typeface="Times New Roman" pitchFamily="18" charset="0"/>
                <a:cs typeface="Times New Roman" pitchFamily="18" charset="0"/>
              </a:rPr>
              <a:t>The software project manager defines the target cost of the software, and then manipulates the parameters and sizing until the target cost can be justified. </a:t>
            </a:r>
          </a:p>
          <a:p>
            <a:endParaRPr lang="en-US" sz="4200" dirty="0">
              <a:latin typeface="Times New Roman" pitchFamily="18" charset="0"/>
              <a:cs typeface="Times New Roman" pitchFamily="18" charset="0"/>
            </a:endParaRPr>
          </a:p>
          <a:p>
            <a:r>
              <a:rPr lang="en-US" sz="4200" dirty="0">
                <a:latin typeface="Times New Roman" pitchFamily="18" charset="0"/>
                <a:cs typeface="Times New Roman" pitchFamily="18" charset="0"/>
              </a:rPr>
              <a:t>The rationale for the target cost maybe </a:t>
            </a:r>
            <a:r>
              <a:rPr lang="en-US" sz="4200" i="1" dirty="0">
                <a:latin typeface="Times New Roman" pitchFamily="18" charset="0"/>
                <a:cs typeface="Times New Roman" pitchFamily="18" charset="0"/>
              </a:rPr>
              <a:t>to </a:t>
            </a:r>
            <a:r>
              <a:rPr lang="en-US" sz="4200" dirty="0">
                <a:latin typeface="Times New Roman" pitchFamily="18" charset="0"/>
                <a:cs typeface="Times New Roman" pitchFamily="18" charset="0"/>
              </a:rPr>
              <a:t>win a proposal, to solicit customer funding, to attain internal corporate funding, or to achieve some other goal. </a:t>
            </a:r>
            <a:br>
              <a:rPr lang="en-US" sz="4200" dirty="0">
                <a:latin typeface="Times New Roman" pitchFamily="18" charset="0"/>
                <a:cs typeface="Times New Roman" pitchFamily="18" charset="0"/>
              </a:rPr>
            </a:br>
            <a:r>
              <a:rPr lang="en-US" sz="4200" dirty="0">
                <a:latin typeface="Times New Roman" pitchFamily="18" charset="0"/>
                <a:cs typeface="Times New Roman" pitchFamily="18" charset="0"/>
              </a:rPr>
              <a:t> </a:t>
            </a:r>
            <a:r>
              <a:rPr lang="en-US" dirty="0"/>
              <a:t/>
            </a:r>
            <a:br>
              <a:rPr lang="en-US" dirty="0"/>
            </a:br>
            <a:r>
              <a:rPr lang="en-US" dirty="0"/>
              <a:t> </a:t>
            </a:r>
            <a:br>
              <a:rPr lang="en-US" dirty="0"/>
            </a:br>
            <a:r>
              <a:rPr lang="en-US" dirty="0"/>
              <a:t> </a:t>
            </a:r>
            <a:br>
              <a:rPr lang="en-US" dirty="0"/>
            </a:br>
            <a:r>
              <a:rPr lang="en-US" dirty="0"/>
              <a:t> </a:t>
            </a:r>
            <a:br>
              <a:rPr lang="en-US" dirty="0"/>
            </a:b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a:bodyPr>
          <a:lstStyle/>
          <a:p>
            <a:r>
              <a:rPr lang="en-US" sz="2400" dirty="0">
                <a:solidFill>
                  <a:srgbClr val="FF0000"/>
                </a:solidFill>
              </a:rPr>
              <a:t>Pragmatic Software Cost Estimation</a:t>
            </a:r>
          </a:p>
        </p:txBody>
      </p:sp>
      <p:sp>
        <p:nvSpPr>
          <p:cNvPr id="3" name="Content Placeholder 2"/>
          <p:cNvSpPr>
            <a:spLocks noGrp="1"/>
          </p:cNvSpPr>
          <p:nvPr>
            <p:ph idx="1"/>
          </p:nvPr>
        </p:nvSpPr>
        <p:spPr>
          <a:xfrm>
            <a:off x="457200" y="1371600"/>
            <a:ext cx="8229600" cy="5486400"/>
          </a:xfrm>
        </p:spPr>
        <p:txBody>
          <a:bodyPr>
            <a:normAutofit fontScale="32500" lnSpcReduction="20000"/>
          </a:bodyPr>
          <a:lstStyle/>
          <a:p>
            <a:pPr>
              <a:buFont typeface="Wingdings" pitchFamily="2" charset="2"/>
              <a:buChar char="Ø"/>
            </a:pPr>
            <a:r>
              <a:rPr lang="en-US" sz="5500" dirty="0">
                <a:latin typeface="Times New Roman" pitchFamily="18" charset="0"/>
                <a:cs typeface="Times New Roman" pitchFamily="18" charset="0"/>
              </a:rPr>
              <a:t>The process described in Figure 2-3 is not all bad. In fact, it is absolutely necessary to analyze the cost risks and understand the sensitivities and trade-offs objectively. </a:t>
            </a:r>
          </a:p>
          <a:p>
            <a:pPr>
              <a:buFont typeface="Wingdings" pitchFamily="2" charset="2"/>
              <a:buChar char="Ø"/>
            </a:pPr>
            <a:endParaRPr lang="en-US" sz="5500" dirty="0">
              <a:latin typeface="Times New Roman" pitchFamily="18" charset="0"/>
              <a:cs typeface="Times New Roman" pitchFamily="18" charset="0"/>
            </a:endParaRPr>
          </a:p>
          <a:p>
            <a:pPr>
              <a:buFont typeface="Wingdings" pitchFamily="2" charset="2"/>
              <a:buChar char="Ø"/>
            </a:pPr>
            <a:r>
              <a:rPr lang="en-US" sz="5500" dirty="0">
                <a:latin typeface="Times New Roman" pitchFamily="18" charset="0"/>
                <a:cs typeface="Times New Roman" pitchFamily="18" charset="0"/>
              </a:rPr>
              <a:t>It forces the software project manager to examine the risks associated with achieving the target costs and to discuss this information with other stakeholders.</a:t>
            </a:r>
          </a:p>
          <a:p>
            <a:pPr>
              <a:buNone/>
            </a:pPr>
            <a:r>
              <a:rPr lang="en-US" sz="5500" dirty="0">
                <a:latin typeface="Times New Roman" pitchFamily="18" charset="0"/>
                <a:cs typeface="Times New Roman" pitchFamily="18" charset="0"/>
              </a:rPr>
              <a:t/>
            </a:r>
            <a:br>
              <a:rPr lang="en-US" sz="5500" dirty="0">
                <a:latin typeface="Times New Roman" pitchFamily="18" charset="0"/>
                <a:cs typeface="Times New Roman" pitchFamily="18" charset="0"/>
              </a:rPr>
            </a:br>
            <a:r>
              <a:rPr lang="en-US" sz="5500" dirty="0">
                <a:latin typeface="Times New Roman" pitchFamily="18" charset="0"/>
                <a:cs typeface="Times New Roman" pitchFamily="18" charset="0"/>
              </a:rPr>
              <a:t>A good software cost estimate has the following attributes:</a:t>
            </a:r>
          </a:p>
          <a:p>
            <a:pPr>
              <a:buNone/>
            </a:pPr>
            <a:endParaRPr lang="en-US" sz="5500" dirty="0">
              <a:latin typeface="Times New Roman" pitchFamily="18" charset="0"/>
              <a:cs typeface="Times New Roman" pitchFamily="18" charset="0"/>
            </a:endParaRPr>
          </a:p>
          <a:p>
            <a:pPr>
              <a:buFont typeface="Wingdings" pitchFamily="2" charset="2"/>
              <a:buChar char="ü"/>
            </a:pPr>
            <a:r>
              <a:rPr lang="en-US" sz="5500" dirty="0">
                <a:latin typeface="Times New Roman" pitchFamily="18" charset="0"/>
                <a:cs typeface="Times New Roman" pitchFamily="18" charset="0"/>
              </a:rPr>
              <a:t> It is conceived and supported by the project manager, architecture team, development team, and test team accountable for performing the work.</a:t>
            </a:r>
          </a:p>
          <a:p>
            <a:pPr>
              <a:buFont typeface="Wingdings" pitchFamily="2" charset="2"/>
              <a:buChar char="ü"/>
            </a:pPr>
            <a:r>
              <a:rPr lang="en-US" sz="5500" dirty="0">
                <a:latin typeface="Times New Roman" pitchFamily="18" charset="0"/>
                <a:cs typeface="Times New Roman" pitchFamily="18" charset="0"/>
              </a:rPr>
              <a:t> It is accepted by all stakeholders as ambitious but realizable.</a:t>
            </a:r>
          </a:p>
          <a:p>
            <a:pPr>
              <a:buFont typeface="Wingdings" pitchFamily="2" charset="2"/>
              <a:buChar char="ü"/>
            </a:pPr>
            <a:r>
              <a:rPr lang="en-US" sz="5500" dirty="0">
                <a:latin typeface="Times New Roman" pitchFamily="18" charset="0"/>
                <a:cs typeface="Times New Roman" pitchFamily="18" charset="0"/>
              </a:rPr>
              <a:t>It is based on a well-defined software cost model with a credible basis.</a:t>
            </a:r>
          </a:p>
          <a:p>
            <a:pPr>
              <a:buFont typeface="Wingdings" pitchFamily="2" charset="2"/>
              <a:buChar char="ü"/>
            </a:pPr>
            <a:r>
              <a:rPr lang="en-US" sz="5500" dirty="0">
                <a:latin typeface="Times New Roman" pitchFamily="18" charset="0"/>
                <a:cs typeface="Times New Roman" pitchFamily="18" charset="0"/>
              </a:rPr>
              <a:t> It is based on a database of relevant project experience that includes similar processes, similar technologies, similar environments, similar quality requirements, and similar people.</a:t>
            </a:r>
          </a:p>
          <a:p>
            <a:pPr>
              <a:buFont typeface="Wingdings" pitchFamily="2" charset="2"/>
              <a:buChar char="ü"/>
            </a:pPr>
            <a:r>
              <a:rPr lang="en-US" sz="5500" dirty="0">
                <a:latin typeface="Times New Roman" pitchFamily="18" charset="0"/>
                <a:cs typeface="Times New Roman" pitchFamily="18" charset="0"/>
              </a:rPr>
              <a:t> It is defined in enough detail so that its key risk areas are understood and the probability of success is objectively assessed.</a:t>
            </a:r>
          </a:p>
          <a:p>
            <a:pPr>
              <a:buNone/>
            </a:pPr>
            <a:r>
              <a:rPr lang="en-US" sz="3500" dirty="0">
                <a:latin typeface="Times New Roman" pitchFamily="18" charset="0"/>
                <a:cs typeface="Times New Roman" pitchFamily="18" charset="0"/>
              </a:rPr>
              <a:t/>
            </a:r>
            <a:br>
              <a:rPr lang="en-US" sz="3500" dirty="0">
                <a:latin typeface="Times New Roman" pitchFamily="18" charset="0"/>
                <a:cs typeface="Times New Roman" pitchFamily="18" charset="0"/>
              </a:rPr>
            </a:br>
            <a:r>
              <a:rPr lang="en-US" sz="3500" dirty="0">
                <a:latin typeface="Times New Roman" pitchFamily="18" charset="0"/>
                <a:cs typeface="Times New Roman" pitchFamily="18" charset="0"/>
              </a:rPr>
              <a:t> </a:t>
            </a:r>
            <a:br>
              <a:rPr lang="en-US" sz="3500" dirty="0">
                <a:latin typeface="Times New Roman" pitchFamily="18" charset="0"/>
                <a:cs typeface="Times New Roman" pitchFamily="18" charset="0"/>
              </a:rPr>
            </a:br>
            <a:r>
              <a:rPr lang="en-US" sz="3500" dirty="0">
                <a:latin typeface="Times New Roman" pitchFamily="18" charset="0"/>
                <a:cs typeface="Times New Roman" pitchFamily="18" charset="0"/>
              </a:rPr>
              <a:t> </a:t>
            </a:r>
            <a:r>
              <a:rPr lang="en-US" dirty="0"/>
              <a:t/>
            </a:r>
            <a:br>
              <a:rPr lang="en-US" dirty="0"/>
            </a:br>
            <a:r>
              <a:rPr lang="en-US" dirty="0"/>
              <a:t> </a:t>
            </a:r>
            <a:br>
              <a:rPr lang="en-US" dirty="0"/>
            </a:br>
            <a:r>
              <a:rPr lang="en-US" dirty="0"/>
              <a:t> </a:t>
            </a:r>
            <a:br>
              <a:rPr lang="en-US" dirty="0"/>
            </a:br>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fontScale="90000"/>
          </a:bodyPr>
          <a:lstStyle/>
          <a:p>
            <a:r>
              <a:rPr lang="en-US" sz="3600" dirty="0">
                <a:solidFill>
                  <a:srgbClr val="FF0000"/>
                </a:solidFill>
              </a:rPr>
              <a:t>Pragmatic Software Cost Estimation </a:t>
            </a:r>
            <a:r>
              <a:rPr lang="en-US" dirty="0">
                <a:solidFill>
                  <a:srgbClr val="FF0000"/>
                </a:solidFill>
              </a:rPr>
              <a:t/>
            </a:r>
            <a:br>
              <a:rPr lang="en-US" dirty="0">
                <a:solidFill>
                  <a:srgbClr val="FF0000"/>
                </a:solidFill>
              </a:rPr>
            </a:br>
            <a:endParaRPr lang="en-US" dirty="0">
              <a:solidFill>
                <a:srgbClr val="FF0000"/>
              </a:solidFill>
            </a:endParaRPr>
          </a:p>
        </p:txBody>
      </p:sp>
      <p:pic>
        <p:nvPicPr>
          <p:cNvPr id="3074" name="Picture 2"/>
          <p:cNvPicPr>
            <a:picLocks noGrp="1" noChangeAspect="1" noChangeArrowheads="1"/>
          </p:cNvPicPr>
          <p:nvPr>
            <p:ph idx="1"/>
          </p:nvPr>
        </p:nvPicPr>
        <p:blipFill>
          <a:blip r:embed="rId2" cstate="print"/>
          <a:srcRect/>
          <a:stretch>
            <a:fillRect/>
          </a:stretch>
        </p:blipFill>
        <p:spPr bwMode="auto">
          <a:xfrm>
            <a:off x="671512" y="1143000"/>
            <a:ext cx="7800975" cy="4715669"/>
          </a:xfrm>
          <a:prstGeom prst="rect">
            <a:avLst/>
          </a:prstGeom>
          <a:noFill/>
          <a:ln w="9525">
            <a:noFill/>
            <a:miter lim="800000"/>
            <a:headEnd/>
            <a:tailEnd/>
          </a:ln>
          <a:effec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a:bodyPr>
          <a:lstStyle/>
          <a:p>
            <a:r>
              <a:rPr lang="en-US" sz="3600" b="1" dirty="0">
                <a:solidFill>
                  <a:srgbClr val="FF0000"/>
                </a:solidFill>
              </a:rPr>
              <a:t>Improving Software Economics</a:t>
            </a:r>
            <a:r>
              <a:rPr lang="en-US" sz="36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1371600"/>
            <a:ext cx="8229600" cy="5105400"/>
          </a:xfrm>
        </p:spPr>
        <p:txBody>
          <a:bodyPr>
            <a:normAutofit fontScale="85000" lnSpcReduction="10000"/>
          </a:bodyPr>
          <a:lstStyle/>
          <a:p>
            <a:pPr>
              <a:buNone/>
            </a:pPr>
            <a:r>
              <a:rPr lang="en-US" b="1" dirty="0"/>
              <a:t>Five basic parameters </a:t>
            </a:r>
            <a:r>
              <a:rPr lang="en-US" dirty="0"/>
              <a:t>of the software cost model </a:t>
            </a:r>
          </a:p>
          <a:p>
            <a:pPr>
              <a:buNone/>
            </a:pPr>
            <a:r>
              <a:rPr lang="en-US" dirty="0"/>
              <a:t>are</a:t>
            </a:r>
          </a:p>
          <a:p>
            <a:r>
              <a:rPr lang="en-US" dirty="0"/>
              <a:t>Reducing the </a:t>
            </a:r>
            <a:r>
              <a:rPr lang="en-US" b="1" i="1" dirty="0"/>
              <a:t>size </a:t>
            </a:r>
            <a:r>
              <a:rPr lang="en-US" dirty="0"/>
              <a:t>or complexity of what needs to be developed.</a:t>
            </a:r>
          </a:p>
          <a:p>
            <a:r>
              <a:rPr lang="en-US" dirty="0"/>
              <a:t>Improving the development </a:t>
            </a:r>
            <a:r>
              <a:rPr lang="en-US" b="1" i="1" dirty="0"/>
              <a:t>process.</a:t>
            </a:r>
          </a:p>
          <a:p>
            <a:r>
              <a:rPr lang="en-US" dirty="0"/>
              <a:t>Using more-skilled </a:t>
            </a:r>
            <a:r>
              <a:rPr lang="en-US" b="1" i="1" dirty="0"/>
              <a:t>personnel </a:t>
            </a:r>
            <a:r>
              <a:rPr lang="en-US" dirty="0"/>
              <a:t>and better teams (not necessarily the same thing).</a:t>
            </a:r>
          </a:p>
          <a:p>
            <a:r>
              <a:rPr lang="en-US" dirty="0"/>
              <a:t>Using better </a:t>
            </a:r>
            <a:r>
              <a:rPr lang="en-US" b="1" i="1" dirty="0"/>
              <a:t>environments </a:t>
            </a:r>
            <a:r>
              <a:rPr lang="en-US" dirty="0"/>
              <a:t>(tools to automate the process).</a:t>
            </a:r>
          </a:p>
          <a:p>
            <a:r>
              <a:rPr lang="en-US" dirty="0"/>
              <a:t>Trading off or backing off on </a:t>
            </a:r>
            <a:r>
              <a:rPr lang="en-US" b="1" i="1" dirty="0"/>
              <a:t>quality </a:t>
            </a:r>
            <a:r>
              <a:rPr lang="en-US" dirty="0"/>
              <a:t>thresholds </a:t>
            </a:r>
            <a:br>
              <a:rPr lang="en-US" dirty="0"/>
            </a:br>
            <a:endParaRPr 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srcRect/>
          <a:stretch>
            <a:fillRect/>
          </a:stretch>
        </p:blipFill>
        <p:spPr bwMode="auto">
          <a:xfrm>
            <a:off x="1295401" y="827126"/>
            <a:ext cx="6705600" cy="5680037"/>
          </a:xfrm>
          <a:prstGeom prst="rect">
            <a:avLst/>
          </a:prstGeom>
          <a:noFill/>
          <a:ln w="9525">
            <a:noFill/>
            <a:miter lim="800000"/>
            <a:headEnd/>
            <a:tailEnd/>
          </a:ln>
          <a:effec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65238"/>
          </a:xfrm>
        </p:spPr>
        <p:txBody>
          <a:bodyPr>
            <a:normAutofit/>
          </a:bodyPr>
          <a:lstStyle/>
          <a:p>
            <a:r>
              <a:rPr lang="en-US" sz="2200" b="1" dirty="0">
                <a:solidFill>
                  <a:srgbClr val="FF0000"/>
                </a:solidFill>
              </a:rPr>
              <a:t>REDUCING SOFTWARE PRODUCT SIZE</a:t>
            </a:r>
            <a:r>
              <a:rPr lang="en-US" sz="2200" dirty="0">
                <a:solidFill>
                  <a:srgbClr val="FF0000"/>
                </a:solidFill>
              </a:rPr>
              <a:t> </a:t>
            </a:r>
            <a:r>
              <a:rPr lang="en-US" dirty="0">
                <a:solidFill>
                  <a:srgbClr val="FF0000"/>
                </a:solidFill>
              </a:rPr>
              <a:t/>
            </a:r>
            <a:br>
              <a:rPr lang="en-US" dirty="0">
                <a:solidFill>
                  <a:srgbClr val="FF0000"/>
                </a:solidFill>
              </a:rPr>
            </a:br>
            <a:endParaRPr lang="en-US" dirty="0">
              <a:solidFill>
                <a:srgbClr val="FF0000"/>
              </a:solidFill>
            </a:endParaRPr>
          </a:p>
        </p:txBody>
      </p:sp>
      <p:sp>
        <p:nvSpPr>
          <p:cNvPr id="3" name="Content Placeholder 2"/>
          <p:cNvSpPr>
            <a:spLocks noGrp="1"/>
          </p:cNvSpPr>
          <p:nvPr>
            <p:ph idx="1"/>
          </p:nvPr>
        </p:nvSpPr>
        <p:spPr>
          <a:xfrm>
            <a:off x="457200" y="1066800"/>
            <a:ext cx="8229600" cy="5059363"/>
          </a:xfrm>
        </p:spPr>
        <p:txBody>
          <a:bodyPr>
            <a:normAutofit fontScale="70000" lnSpcReduction="20000"/>
          </a:bodyPr>
          <a:lstStyle/>
          <a:p>
            <a:pPr algn="just"/>
            <a:r>
              <a:rPr lang="en-US" dirty="0"/>
              <a:t>The most significant way to improve  affordability and return on investment (ROI) is usually to produce a product that achieves the design goals with the minimum amount of human-generated source material. </a:t>
            </a:r>
          </a:p>
          <a:p>
            <a:pPr algn="just"/>
            <a:endParaRPr lang="en-US" b="1" i="1" dirty="0"/>
          </a:p>
          <a:p>
            <a:pPr algn="just"/>
            <a:r>
              <a:rPr lang="en-US" b="1" i="1" dirty="0"/>
              <a:t>Component-based development </a:t>
            </a:r>
            <a:r>
              <a:rPr lang="en-US" dirty="0"/>
              <a:t>is introduced as the general term for reducing the "</a:t>
            </a:r>
            <a:r>
              <a:rPr lang="en-US" b="1" dirty="0"/>
              <a:t>source</a:t>
            </a:r>
            <a:r>
              <a:rPr lang="en-US" dirty="0"/>
              <a:t>" language size to achieve a software solution.</a:t>
            </a:r>
          </a:p>
          <a:p>
            <a:pPr algn="just">
              <a:buNone/>
            </a:pPr>
            <a:r>
              <a:rPr lang="en-US" dirty="0"/>
              <a:t> </a:t>
            </a:r>
          </a:p>
          <a:p>
            <a:pPr algn="just"/>
            <a:r>
              <a:rPr lang="en-US" b="1" dirty="0"/>
              <a:t>Reuse</a:t>
            </a:r>
            <a:r>
              <a:rPr lang="en-US" dirty="0"/>
              <a:t>, object-oriented technology, automatic code production, and higher order programming languages are all focused on achieving a given system with fewer lines of human-specified source directives (statements).</a:t>
            </a:r>
            <a:br>
              <a:rPr lang="en-US" dirty="0"/>
            </a:br>
            <a:r>
              <a:rPr lang="en-US" dirty="0"/>
              <a:t/>
            </a:r>
            <a:br>
              <a:rPr lang="en-US" dirty="0"/>
            </a:b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fontScale="90000"/>
          </a:bodyPr>
          <a:lstStyle/>
          <a:p>
            <a:pPr algn="l"/>
            <a:r>
              <a:rPr lang="en-US" sz="3600" dirty="0">
                <a:solidFill>
                  <a:srgbClr val="FF0000"/>
                </a:solidFill>
              </a:rPr>
              <a:t>      </a:t>
            </a:r>
            <a:r>
              <a:rPr lang="en-US" sz="3100" dirty="0">
                <a:solidFill>
                  <a:srgbClr val="FF0000"/>
                </a:solidFill>
              </a:rPr>
              <a:t>Need of software project management</a:t>
            </a:r>
            <a:r>
              <a:rPr lang="en-US" dirty="0"/>
              <a:t/>
            </a:r>
            <a:br>
              <a:rPr lang="en-US" dirty="0"/>
            </a:br>
            <a:endParaRPr lang="en-US" dirty="0"/>
          </a:p>
        </p:txBody>
      </p:sp>
      <p:sp>
        <p:nvSpPr>
          <p:cNvPr id="3" name="Content Placeholder 2"/>
          <p:cNvSpPr>
            <a:spLocks noGrp="1"/>
          </p:cNvSpPr>
          <p:nvPr>
            <p:ph idx="1"/>
          </p:nvPr>
        </p:nvSpPr>
        <p:spPr>
          <a:xfrm>
            <a:off x="457200" y="1600200"/>
            <a:ext cx="8229600" cy="5029200"/>
          </a:xfrm>
        </p:spPr>
        <p:txBody>
          <a:bodyPr>
            <a:normAutofit fontScale="77500" lnSpcReduction="20000"/>
          </a:bodyPr>
          <a:lstStyle/>
          <a:p>
            <a:pPr algn="just"/>
            <a:r>
              <a:rPr lang="en-US" dirty="0"/>
              <a:t>Software is said to be an intangible product. Software development is a kind of all new stream in world business and there’s very little experience in building software products.</a:t>
            </a:r>
          </a:p>
          <a:p>
            <a:pPr algn="just"/>
            <a:r>
              <a:rPr lang="en-US" dirty="0"/>
              <a:t> Most software products are tailor made to fit client’s requirements. </a:t>
            </a:r>
          </a:p>
          <a:p>
            <a:pPr algn="just"/>
            <a:r>
              <a:rPr lang="en-US" dirty="0"/>
              <a:t>The most important is that the underlying technology changes and advances so frequently and rapidly that experience of one product may not be applied to the other one. </a:t>
            </a:r>
          </a:p>
          <a:p>
            <a:pPr algn="just"/>
            <a:r>
              <a:rPr lang="en-US" dirty="0"/>
              <a:t>All such business and environmental constraints bring risk in software development hence it is essential to manage software projects efficiently.</a:t>
            </a:r>
          </a:p>
          <a:p>
            <a:pPr>
              <a:buNone/>
            </a:pPr>
            <a:r>
              <a:rPr lang="en-US" dirty="0"/>
              <a:t/>
            </a:r>
            <a:br>
              <a:rPr lang="en-US" dirty="0"/>
            </a:b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65238"/>
          </a:xfrm>
        </p:spPr>
        <p:txBody>
          <a:bodyPr>
            <a:normAutofit/>
          </a:bodyPr>
          <a:lstStyle/>
          <a:p>
            <a:r>
              <a:rPr lang="en-US" sz="2400" b="1" dirty="0">
                <a:solidFill>
                  <a:srgbClr val="FF0000"/>
                </a:solidFill>
              </a:rPr>
              <a:t>REDUCING SOFTWARE PRODUCT SIZE</a:t>
            </a:r>
            <a:r>
              <a:rPr lang="en-US" sz="2400" dirty="0">
                <a:solidFill>
                  <a:srgbClr val="FF0000"/>
                </a:solidFill>
              </a:rPr>
              <a:t> </a:t>
            </a:r>
            <a:br>
              <a:rPr lang="en-US" sz="2400" dirty="0">
                <a:solidFill>
                  <a:srgbClr val="FF0000"/>
                </a:solidFill>
              </a:rPr>
            </a:br>
            <a:endParaRPr lang="en-US" sz="2400" dirty="0">
              <a:solidFill>
                <a:srgbClr val="FF0000"/>
              </a:solidFill>
            </a:endParaRPr>
          </a:p>
        </p:txBody>
      </p:sp>
      <p:sp>
        <p:nvSpPr>
          <p:cNvPr id="3" name="Content Placeholder 2"/>
          <p:cNvSpPr>
            <a:spLocks noGrp="1"/>
          </p:cNvSpPr>
          <p:nvPr>
            <p:ph idx="1"/>
          </p:nvPr>
        </p:nvSpPr>
        <p:spPr>
          <a:xfrm>
            <a:off x="457200" y="1524000"/>
            <a:ext cx="8229600" cy="4953000"/>
          </a:xfrm>
        </p:spPr>
        <p:txBody>
          <a:bodyPr>
            <a:normAutofit fontScale="47500" lnSpcReduction="20000"/>
          </a:bodyPr>
          <a:lstStyle/>
          <a:p>
            <a:r>
              <a:rPr lang="en-US" sz="3800" dirty="0"/>
              <a:t>Size reduction is the primary motivation behind improvements in higher order languages (such as C++, </a:t>
            </a:r>
            <a:r>
              <a:rPr lang="en-US" sz="3800" dirty="0" err="1"/>
              <a:t>Ada</a:t>
            </a:r>
            <a:r>
              <a:rPr lang="en-US" sz="3800" dirty="0"/>
              <a:t> 95,Java, Visual Basic), automatic code generators (CASE tools, visual modeling tools, GUI builders).</a:t>
            </a:r>
          </a:p>
          <a:p>
            <a:endParaRPr lang="en-US" sz="3800" dirty="0"/>
          </a:p>
          <a:p>
            <a:r>
              <a:rPr lang="en-US" sz="3800" dirty="0"/>
              <a:t>Reuse of </a:t>
            </a:r>
            <a:r>
              <a:rPr lang="en-US" sz="3800" b="1" dirty="0"/>
              <a:t>commercial components </a:t>
            </a:r>
            <a:r>
              <a:rPr lang="en-US" sz="3800" dirty="0"/>
              <a:t>(operating systems, windowing environments, database management systems, middleware, networks),  and object-oriented technologies (Unified Modeling Language, visual modeling tools, architecture frameworks).</a:t>
            </a:r>
          </a:p>
          <a:p>
            <a:pPr>
              <a:buNone/>
            </a:pPr>
            <a:endParaRPr lang="en-US" sz="3800" dirty="0"/>
          </a:p>
          <a:p>
            <a:r>
              <a:rPr lang="en-US" sz="3800" dirty="0"/>
              <a:t>The reduction is defined in terms of human-generated source material. </a:t>
            </a:r>
          </a:p>
          <a:p>
            <a:pPr>
              <a:buNone/>
            </a:pPr>
            <a:endParaRPr lang="en-US" sz="3800" dirty="0"/>
          </a:p>
          <a:p>
            <a:r>
              <a:rPr lang="en-US" sz="3800" dirty="0"/>
              <a:t>In general, when size-reducing technologies are used, they reduce the number of human-generated source lines. </a:t>
            </a:r>
            <a:r>
              <a:rPr lang="en-US" dirty="0"/>
              <a:t/>
            </a:r>
            <a:br>
              <a:rPr lang="en-US" dirty="0"/>
            </a:br>
            <a:r>
              <a:rPr lang="en-US" dirty="0"/>
              <a:t/>
            </a:r>
            <a:br>
              <a:rPr lang="en-US" dirty="0"/>
            </a:br>
            <a:r>
              <a:rPr lang="en-US" dirty="0"/>
              <a:t/>
            </a:r>
            <a:br>
              <a:rPr lang="en-US" dirty="0"/>
            </a:br>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33400"/>
          </a:xfrm>
        </p:spPr>
        <p:txBody>
          <a:bodyPr>
            <a:normAutofit fontScale="90000"/>
          </a:bodyPr>
          <a:lstStyle/>
          <a:p>
            <a:r>
              <a:rPr lang="en-US" sz="2700" b="1" dirty="0">
                <a:solidFill>
                  <a:srgbClr val="FF0000"/>
                </a:solidFill>
              </a:rPr>
              <a:t>REDUCING SOFTWARE PRODUCT SIZE</a:t>
            </a:r>
            <a:r>
              <a:rPr lang="en-US" sz="2700" dirty="0">
                <a:solidFill>
                  <a:srgbClr val="FF0000"/>
                </a:solidFill>
              </a:rPr>
              <a:t> </a:t>
            </a:r>
            <a:r>
              <a:rPr lang="en-US" dirty="0">
                <a:solidFill>
                  <a:srgbClr val="FF0000"/>
                </a:solidFill>
              </a:rPr>
              <a:t/>
            </a:r>
            <a:br>
              <a:rPr lang="en-US" dirty="0">
                <a:solidFill>
                  <a:srgbClr val="FF0000"/>
                </a:solidFill>
              </a:rPr>
            </a:br>
            <a:endParaRPr lang="en-US" dirty="0">
              <a:solidFill>
                <a:srgbClr val="FF0000"/>
              </a:solidFill>
            </a:endParaRPr>
          </a:p>
        </p:txBody>
      </p:sp>
      <p:sp>
        <p:nvSpPr>
          <p:cNvPr id="3" name="Content Placeholder 2"/>
          <p:cNvSpPr>
            <a:spLocks noGrp="1"/>
          </p:cNvSpPr>
          <p:nvPr>
            <p:ph idx="1"/>
          </p:nvPr>
        </p:nvSpPr>
        <p:spPr>
          <a:xfrm>
            <a:off x="457200" y="1066800"/>
            <a:ext cx="8229600" cy="5638800"/>
          </a:xfrm>
        </p:spPr>
        <p:txBody>
          <a:bodyPr>
            <a:normAutofit fontScale="62500" lnSpcReduction="20000"/>
          </a:bodyPr>
          <a:lstStyle/>
          <a:p>
            <a:pPr>
              <a:buNone/>
            </a:pPr>
            <a:r>
              <a:rPr lang="en-US" b="1" dirty="0"/>
              <a:t>LANGUAGES</a:t>
            </a:r>
          </a:p>
          <a:p>
            <a:pPr>
              <a:buNone/>
            </a:pPr>
            <a:endParaRPr lang="en-US" b="1" dirty="0"/>
          </a:p>
          <a:p>
            <a:r>
              <a:rPr lang="en-US" dirty="0"/>
              <a:t>Universal function points (UFPs1) are useful estimators for language-independent, early life-cycle estimates.</a:t>
            </a:r>
          </a:p>
          <a:p>
            <a:endParaRPr lang="en-US" dirty="0"/>
          </a:p>
          <a:p>
            <a:r>
              <a:rPr lang="en-US" dirty="0"/>
              <a:t>The basic units of function points are external user inputs, external outputs, internal logical data groups, external data interfaces, and external inquiries. </a:t>
            </a:r>
          </a:p>
          <a:p>
            <a:pPr>
              <a:buNone/>
            </a:pPr>
            <a:endParaRPr lang="en-US" dirty="0"/>
          </a:p>
          <a:p>
            <a:r>
              <a:rPr lang="en-US" dirty="0"/>
              <a:t>SLOC metrics are useful estimators for software after a candidate solution is formulated and an implementation language is known. </a:t>
            </a:r>
          </a:p>
          <a:p>
            <a:endParaRPr lang="en-US" dirty="0"/>
          </a:p>
          <a:p>
            <a:r>
              <a:rPr lang="en-US" dirty="0"/>
              <a:t>Substantial data have been documented relating SLOC to function points. </a:t>
            </a:r>
            <a:br>
              <a:rPr lang="en-US" dirty="0"/>
            </a:br>
            <a:r>
              <a:rPr lang="en-US" dirty="0"/>
              <a:t/>
            </a:r>
            <a:br>
              <a:rPr lang="en-US" dirty="0"/>
            </a:br>
            <a:r>
              <a:rPr lang="en-US" dirty="0"/>
              <a:t/>
            </a:r>
            <a:br>
              <a:rPr lang="en-US" dirty="0"/>
            </a:br>
            <a:r>
              <a:rPr lang="en-US" dirty="0"/>
              <a:t/>
            </a:r>
            <a:br>
              <a:rPr lang="en-US" dirty="0"/>
            </a:br>
            <a:endParaRPr lang="en-US"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65238"/>
          </a:xfrm>
        </p:spPr>
        <p:txBody>
          <a:bodyPr>
            <a:normAutofit/>
          </a:bodyPr>
          <a:lstStyle/>
          <a:p>
            <a:r>
              <a:rPr lang="en-US" sz="2400" b="1" dirty="0">
                <a:solidFill>
                  <a:srgbClr val="FF0000"/>
                </a:solidFill>
              </a:rPr>
              <a:t>REDUCING SOFTWARE PRODUCT SIZE</a:t>
            </a:r>
            <a:r>
              <a:rPr lang="en-US" sz="24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1066800"/>
            <a:ext cx="8229600" cy="5059363"/>
          </a:xfrm>
        </p:spPr>
        <p:txBody>
          <a:bodyPr>
            <a:normAutofit fontScale="55000" lnSpcReduction="20000"/>
          </a:bodyPr>
          <a:lstStyle/>
          <a:p>
            <a:pPr>
              <a:buNone/>
            </a:pPr>
            <a:r>
              <a:rPr lang="en-US" b="1" dirty="0"/>
              <a:t>OBJECT-ORIENTED METHODS AND VISUAL MODELING</a:t>
            </a:r>
            <a:r>
              <a:rPr lang="en-US" dirty="0"/>
              <a:t> </a:t>
            </a:r>
          </a:p>
          <a:p>
            <a:pPr>
              <a:buNone/>
            </a:pPr>
            <a:endParaRPr lang="en-US" dirty="0"/>
          </a:p>
          <a:p>
            <a:pPr>
              <a:buFont typeface="Wingdings" pitchFamily="2" charset="2"/>
              <a:buChar char="Ø"/>
            </a:pPr>
            <a:r>
              <a:rPr lang="en-US" sz="3600" dirty="0"/>
              <a:t>An object-oriented model of the problem and its solution encourages a common vocabulary between the end users of a system and its developers, thus creating a shared understanding of the problem being solved.</a:t>
            </a:r>
          </a:p>
          <a:p>
            <a:pPr>
              <a:buFont typeface="Wingdings" pitchFamily="2" charset="2"/>
              <a:buChar char="Ø"/>
            </a:pPr>
            <a:endParaRPr lang="en-US" sz="3600" dirty="0"/>
          </a:p>
          <a:p>
            <a:pPr>
              <a:buFont typeface="Wingdings" pitchFamily="2" charset="2"/>
              <a:buChar char="Ø"/>
            </a:pPr>
            <a:r>
              <a:rPr lang="en-US" sz="3600" dirty="0"/>
              <a:t>The use of continuous integration creates opportunities to recognize risk early and make incremental corrections without destabilizing the entire development effort</a:t>
            </a:r>
            <a:r>
              <a:rPr lang="en-US" sz="3600" i="1" dirty="0"/>
              <a:t>.</a:t>
            </a:r>
          </a:p>
          <a:p>
            <a:pPr>
              <a:buFont typeface="Wingdings" pitchFamily="2" charset="2"/>
              <a:buChar char="Ø"/>
            </a:pPr>
            <a:endParaRPr lang="en-US" sz="3600" i="1" dirty="0"/>
          </a:p>
          <a:p>
            <a:pPr>
              <a:buFont typeface="Wingdings" pitchFamily="2" charset="2"/>
              <a:buChar char="Ø"/>
            </a:pPr>
            <a:r>
              <a:rPr lang="en-US" sz="3600" dirty="0"/>
              <a:t>An object-oriented architecture provides a clear separation of concerns among disparate elements of a system, creating firewalls that prevent a change in one part of the system from rending the fabric of the entire architecture. </a:t>
            </a:r>
            <a:br>
              <a:rPr lang="en-US" sz="3600" dirty="0"/>
            </a:br>
            <a:r>
              <a:rPr lang="en-US" sz="3600" dirty="0"/>
              <a:t/>
            </a:r>
            <a:br>
              <a:rPr lang="en-US" sz="3600" dirty="0"/>
            </a:br>
            <a:r>
              <a:rPr lang="en-US" sz="3600" dirty="0"/>
              <a:t/>
            </a:r>
            <a:br>
              <a:rPr lang="en-US" sz="3600" dirty="0"/>
            </a:br>
            <a:r>
              <a:rPr lang="en-US" sz="3600" dirty="0"/>
              <a:t/>
            </a:r>
            <a:br>
              <a:rPr lang="en-US" sz="3600" dirty="0"/>
            </a:br>
            <a:endParaRPr lang="en-US" sz="36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417638"/>
          </a:xfrm>
        </p:spPr>
        <p:txBody>
          <a:bodyPr>
            <a:normAutofit/>
          </a:bodyPr>
          <a:lstStyle/>
          <a:p>
            <a:r>
              <a:rPr lang="en-US" sz="2400" b="1" dirty="0">
                <a:solidFill>
                  <a:srgbClr val="FF0000"/>
                </a:solidFill>
              </a:rPr>
              <a:t>REDUCING SOFTWARE PRODUCT SIZE</a:t>
            </a:r>
            <a:r>
              <a:rPr lang="en-US" sz="2400" dirty="0">
                <a:solidFill>
                  <a:srgbClr val="FF0000"/>
                </a:solidFill>
              </a:rPr>
              <a:t> </a:t>
            </a:r>
            <a:r>
              <a:rPr lang="en-US" dirty="0">
                <a:solidFill>
                  <a:srgbClr val="FF0000"/>
                </a:solidFill>
              </a:rPr>
              <a:t/>
            </a:r>
            <a:br>
              <a:rPr lang="en-US" dirty="0">
                <a:solidFill>
                  <a:srgbClr val="FF0000"/>
                </a:solidFill>
              </a:rPr>
            </a:br>
            <a:endParaRPr lang="en-US" dirty="0">
              <a:solidFill>
                <a:srgbClr val="FF0000"/>
              </a:solidFill>
            </a:endParaRPr>
          </a:p>
        </p:txBody>
      </p:sp>
      <p:sp>
        <p:nvSpPr>
          <p:cNvPr id="3" name="Content Placeholder 2"/>
          <p:cNvSpPr>
            <a:spLocks noGrp="1"/>
          </p:cNvSpPr>
          <p:nvPr>
            <p:ph idx="1"/>
          </p:nvPr>
        </p:nvSpPr>
        <p:spPr>
          <a:xfrm>
            <a:off x="457200" y="1066800"/>
            <a:ext cx="8229600" cy="5410200"/>
          </a:xfrm>
        </p:spPr>
        <p:txBody>
          <a:bodyPr>
            <a:normAutofit fontScale="77500" lnSpcReduction="20000"/>
          </a:bodyPr>
          <a:lstStyle/>
          <a:p>
            <a:pPr>
              <a:buNone/>
            </a:pPr>
            <a:r>
              <a:rPr lang="en-US" b="1" dirty="0"/>
              <a:t>REUSE</a:t>
            </a:r>
            <a:r>
              <a:rPr lang="en-US" dirty="0"/>
              <a:t> </a:t>
            </a:r>
            <a:br>
              <a:rPr lang="en-US" dirty="0"/>
            </a:br>
            <a:endParaRPr lang="en-US" dirty="0"/>
          </a:p>
          <a:p>
            <a:pPr>
              <a:buFont typeface="Wingdings" pitchFamily="2" charset="2"/>
              <a:buChar char="Ø"/>
            </a:pPr>
            <a:r>
              <a:rPr lang="en-US" sz="2300" dirty="0"/>
              <a:t>Reusing existing components and building reusable components have been natural software engineering activities since the earliest improvements in programming languages.</a:t>
            </a:r>
          </a:p>
          <a:p>
            <a:pPr>
              <a:buFont typeface="Wingdings" pitchFamily="2" charset="2"/>
              <a:buChar char="Ø"/>
            </a:pPr>
            <a:r>
              <a:rPr lang="en-US" sz="2300" dirty="0"/>
              <a:t> With reuse in order to minimize development costs while achieving all the other required attributes of performance, feature set, and quality.</a:t>
            </a:r>
          </a:p>
          <a:p>
            <a:pPr>
              <a:buFont typeface="Wingdings" pitchFamily="2" charset="2"/>
              <a:buChar char="Ø"/>
            </a:pPr>
            <a:r>
              <a:rPr lang="en-US" sz="2300" dirty="0"/>
              <a:t> Try to treat reuse as a mundane part of achieving a return on investment. Most truly reusable components of value are transitioned to commercial products supported by organizations with the following characteristics:</a:t>
            </a:r>
          </a:p>
          <a:p>
            <a:pPr>
              <a:buNone/>
            </a:pPr>
            <a:endParaRPr lang="en-US" sz="2300" dirty="0"/>
          </a:p>
          <a:p>
            <a:pPr>
              <a:buFont typeface="Wingdings" pitchFamily="2" charset="2"/>
              <a:buChar char="ü"/>
            </a:pPr>
            <a:r>
              <a:rPr lang="en-US" sz="2300" dirty="0"/>
              <a:t> They have an economic motivation for continued support.</a:t>
            </a:r>
          </a:p>
          <a:p>
            <a:pPr>
              <a:buFont typeface="Wingdings" pitchFamily="2" charset="2"/>
              <a:buChar char="ü"/>
            </a:pPr>
            <a:r>
              <a:rPr lang="en-US" sz="2300" dirty="0"/>
              <a:t>They take ownership of improving product quality, adding new features, and transitioning to new technologies.</a:t>
            </a:r>
          </a:p>
          <a:p>
            <a:pPr>
              <a:buFont typeface="Wingdings" pitchFamily="2" charset="2"/>
              <a:buChar char="ü"/>
            </a:pPr>
            <a:r>
              <a:rPr lang="en-US" sz="2300" dirty="0"/>
              <a:t>They have a sufficiently broad customer base to be profitable. </a:t>
            </a:r>
            <a:br>
              <a:rPr lang="en-US" sz="2300" dirty="0"/>
            </a:br>
            <a:r>
              <a:rPr lang="en-US" sz="3600" dirty="0"/>
              <a:t/>
            </a:r>
            <a:br>
              <a:rPr lang="en-US" sz="3600" dirty="0"/>
            </a:br>
            <a:r>
              <a:rPr lang="en-US" sz="3600" dirty="0"/>
              <a:t/>
            </a:r>
            <a:br>
              <a:rPr lang="en-US" sz="3600" dirty="0"/>
            </a:br>
            <a:r>
              <a:rPr lang="en-US" sz="3600" dirty="0"/>
              <a:t/>
            </a:r>
            <a:br>
              <a:rPr lang="en-US" sz="3600" dirty="0"/>
            </a:br>
            <a:endParaRPr lang="en-US" sz="36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981075" y="1934369"/>
            <a:ext cx="7181850" cy="3857625"/>
          </a:xfrm>
          <a:prstGeom prst="rect">
            <a:avLst/>
          </a:prstGeom>
          <a:noFill/>
          <a:ln w="9525">
            <a:noFill/>
            <a:miter lim="800000"/>
            <a:headEnd/>
            <a:tailEnd/>
          </a:ln>
          <a:effectLst/>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265238"/>
          </a:xfrm>
        </p:spPr>
        <p:txBody>
          <a:bodyPr>
            <a:normAutofit/>
          </a:bodyPr>
          <a:lstStyle/>
          <a:p>
            <a:r>
              <a:rPr lang="en-US" sz="2400" b="1" dirty="0">
                <a:solidFill>
                  <a:srgbClr val="FF0000"/>
                </a:solidFill>
              </a:rPr>
              <a:t>REDUCING SOFTWARE PRODUCT SIZE</a:t>
            </a:r>
            <a:r>
              <a:rPr lang="en-US" sz="2400" dirty="0">
                <a:solidFill>
                  <a:srgbClr val="FF0000"/>
                </a:solidFill>
              </a:rPr>
              <a:t> </a:t>
            </a:r>
            <a:r>
              <a:rPr lang="en-US" dirty="0"/>
              <a:t/>
            </a:r>
            <a:br>
              <a:rPr lang="en-US" dirty="0"/>
            </a:br>
            <a:endParaRPr lang="en-US" dirty="0"/>
          </a:p>
        </p:txBody>
      </p:sp>
      <p:sp>
        <p:nvSpPr>
          <p:cNvPr id="5" name="Content Placeholder 4"/>
          <p:cNvSpPr>
            <a:spLocks noGrp="1"/>
          </p:cNvSpPr>
          <p:nvPr>
            <p:ph idx="1"/>
          </p:nvPr>
        </p:nvSpPr>
        <p:spPr/>
        <p:txBody>
          <a:bodyPr>
            <a:normAutofit fontScale="92500"/>
          </a:bodyPr>
          <a:lstStyle/>
          <a:p>
            <a:pPr>
              <a:buNone/>
            </a:pPr>
            <a:r>
              <a:rPr lang="en-US" b="1" dirty="0"/>
              <a:t>COMMERCIAL COMPONENTS</a:t>
            </a:r>
          </a:p>
          <a:p>
            <a:pPr>
              <a:buNone/>
            </a:pPr>
            <a:endParaRPr lang="en-US" b="1" dirty="0"/>
          </a:p>
          <a:p>
            <a:r>
              <a:rPr lang="en-US" sz="2600" dirty="0"/>
              <a:t>A common approach being pursued today in many domains is to maximize integration of commercial components and off-the-shelf products. </a:t>
            </a:r>
          </a:p>
          <a:p>
            <a:pPr>
              <a:buNone/>
            </a:pPr>
            <a:endParaRPr lang="en-US" sz="2600" dirty="0"/>
          </a:p>
          <a:p>
            <a:r>
              <a:rPr lang="en-US" sz="2600" dirty="0"/>
              <a:t>While the use of commercial components is certainly desirable as a means of reducing custom development, it has not proven to be straightforward in practice </a:t>
            </a:r>
            <a:r>
              <a:rPr lang="en-US" dirty="0"/>
              <a:t/>
            </a:r>
            <a:br>
              <a:rPr lang="en-US" dirty="0"/>
            </a:br>
            <a:endParaRPr lang="en-US"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cstate="print"/>
          <a:srcRect/>
          <a:stretch>
            <a:fillRect/>
          </a:stretch>
        </p:blipFill>
        <p:spPr bwMode="auto">
          <a:xfrm>
            <a:off x="0" y="152400"/>
            <a:ext cx="9144000" cy="6553200"/>
          </a:xfrm>
          <a:prstGeom prst="rect">
            <a:avLst/>
          </a:prstGeom>
          <a:noFill/>
          <a:ln w="9525">
            <a:noFill/>
            <a:miter lim="800000"/>
            <a:headEnd/>
            <a:tailEnd/>
          </a:ln>
          <a:effectLst/>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838200"/>
          </a:xfrm>
        </p:spPr>
        <p:txBody>
          <a:bodyPr>
            <a:normAutofit fontScale="90000"/>
          </a:bodyPr>
          <a:lstStyle/>
          <a:p>
            <a:r>
              <a:rPr lang="en-US" sz="2000" b="1" dirty="0">
                <a:solidFill>
                  <a:srgbClr val="FF0000"/>
                </a:solidFill>
              </a:rPr>
              <a:t>IMPROVING SOFTWARE PROCESSES</a:t>
            </a:r>
            <a:r>
              <a:rPr lang="en-US" sz="2000" dirty="0">
                <a:solidFill>
                  <a:srgbClr val="FF0000"/>
                </a:solidFill>
              </a:rPr>
              <a:t> </a:t>
            </a:r>
            <a:r>
              <a:rPr lang="en-US" dirty="0"/>
              <a:t/>
            </a:r>
            <a:br>
              <a:rPr lang="en-US" dirty="0"/>
            </a:br>
            <a:endParaRPr lang="en-US" dirty="0"/>
          </a:p>
        </p:txBody>
      </p:sp>
      <p:sp>
        <p:nvSpPr>
          <p:cNvPr id="3" name="Content Placeholder 2"/>
          <p:cNvSpPr>
            <a:spLocks noGrp="1"/>
          </p:cNvSpPr>
          <p:nvPr>
            <p:ph idx="1"/>
          </p:nvPr>
        </p:nvSpPr>
        <p:spPr>
          <a:xfrm>
            <a:off x="457200" y="1066800"/>
            <a:ext cx="8229600" cy="5410200"/>
          </a:xfrm>
        </p:spPr>
        <p:txBody>
          <a:bodyPr>
            <a:normAutofit fontScale="70000" lnSpcReduction="20000"/>
          </a:bodyPr>
          <a:lstStyle/>
          <a:p>
            <a:pPr>
              <a:buNone/>
            </a:pPr>
            <a:r>
              <a:rPr lang="en-US" i="1" dirty="0"/>
              <a:t>Process </a:t>
            </a:r>
            <a:r>
              <a:rPr lang="en-US" dirty="0"/>
              <a:t>is an overloaded term. Three distinct process perspectives are.</a:t>
            </a:r>
          </a:p>
          <a:p>
            <a:pPr>
              <a:buNone/>
            </a:pPr>
            <a:endParaRPr lang="en-US" dirty="0"/>
          </a:p>
          <a:p>
            <a:r>
              <a:rPr lang="en-US" b="1" i="1" dirty="0" err="1"/>
              <a:t>Metaprocess</a:t>
            </a:r>
            <a:r>
              <a:rPr lang="en-US" b="1" i="1" dirty="0"/>
              <a:t>: </a:t>
            </a:r>
            <a:r>
              <a:rPr lang="en-US" dirty="0"/>
              <a:t>an organization's policies, procedures, and practices for pursuing a software-intensive line of business. The focus of this process is on organizational economics, long-term strategies, and software ROI.</a:t>
            </a:r>
          </a:p>
          <a:p>
            <a:r>
              <a:rPr lang="en-US" b="1" i="1" dirty="0" err="1"/>
              <a:t>Macroprocess</a:t>
            </a:r>
            <a:r>
              <a:rPr lang="en-US" b="1" i="1" dirty="0"/>
              <a:t>: </a:t>
            </a:r>
            <a:r>
              <a:rPr lang="en-US" dirty="0"/>
              <a:t>a project's policies, procedures, and practices for producing a complete software product within certain cost, schedule, and quality constraints. The focus of the macro process is on creating an adequate instance of the Meta process for a specific set of constraints.</a:t>
            </a:r>
          </a:p>
          <a:p>
            <a:r>
              <a:rPr lang="en-US" b="1" i="1" dirty="0" err="1"/>
              <a:t>Microprocess</a:t>
            </a:r>
            <a:r>
              <a:rPr lang="en-US" b="1" i="1" dirty="0"/>
              <a:t>: </a:t>
            </a:r>
            <a:r>
              <a:rPr lang="en-US" dirty="0"/>
              <a:t>a project team's policies, procedures, and practices for achieving an artifact of the software process. The focus of the micro process is on achieving an intermediate product baseline with adequate quality and adequate functionality as economically and rapidly as practical. </a:t>
            </a:r>
            <a:br>
              <a:rPr lang="en-US" dirty="0"/>
            </a:br>
            <a:endParaRPr lang="en-US"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457200"/>
          </a:xfrm>
        </p:spPr>
        <p:txBody>
          <a:bodyPr>
            <a:normAutofit fontScale="90000"/>
          </a:bodyPr>
          <a:lstStyle/>
          <a:p>
            <a:r>
              <a:rPr lang="en-US" sz="2200" b="1" dirty="0">
                <a:solidFill>
                  <a:srgbClr val="FF0000"/>
                </a:solidFill>
              </a:rPr>
              <a:t>IMPROVING SOFTWARE PROCESSES</a:t>
            </a:r>
            <a:r>
              <a:rPr lang="en-US" sz="2200" dirty="0">
                <a:solidFill>
                  <a:srgbClr val="FF0000"/>
                </a:solidFill>
              </a:rPr>
              <a:t> </a:t>
            </a:r>
            <a:r>
              <a:rPr lang="en-US" dirty="0"/>
              <a:t/>
            </a:r>
            <a:br>
              <a:rPr lang="en-US" dirty="0"/>
            </a:br>
            <a:endParaRPr lang="en-US" dirty="0"/>
          </a:p>
        </p:txBody>
      </p:sp>
      <p:pic>
        <p:nvPicPr>
          <p:cNvPr id="1026" name="Picture 2"/>
          <p:cNvPicPr>
            <a:picLocks noGrp="1" noChangeAspect="1" noChangeArrowheads="1"/>
          </p:cNvPicPr>
          <p:nvPr>
            <p:ph idx="1"/>
          </p:nvPr>
        </p:nvPicPr>
        <p:blipFill>
          <a:blip r:embed="rId2" cstate="print"/>
          <a:srcRect/>
          <a:stretch>
            <a:fillRect/>
          </a:stretch>
        </p:blipFill>
        <p:spPr bwMode="auto">
          <a:xfrm>
            <a:off x="794896" y="1066800"/>
            <a:ext cx="7554208" cy="5410200"/>
          </a:xfrm>
          <a:prstGeom prst="rect">
            <a:avLst/>
          </a:prstGeom>
          <a:noFill/>
          <a:ln w="9525">
            <a:noFill/>
            <a:miter lim="800000"/>
            <a:headEnd/>
            <a:tailEnd/>
          </a:ln>
          <a:effectLst/>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85800"/>
          </a:xfrm>
        </p:spPr>
        <p:txBody>
          <a:bodyPr>
            <a:normAutofit fontScale="90000"/>
          </a:bodyPr>
          <a:lstStyle/>
          <a:p>
            <a:r>
              <a:rPr lang="en-US" sz="3100" b="1" dirty="0">
                <a:solidFill>
                  <a:srgbClr val="FF0000"/>
                </a:solidFill>
              </a:rPr>
              <a:t>IMPROVING TEAM EFFECTIVENESS</a:t>
            </a:r>
            <a:r>
              <a:rPr lang="en-US" sz="3100" dirty="0">
                <a:solidFill>
                  <a:srgbClr val="FF0000"/>
                </a:solidFill>
              </a:rPr>
              <a:t> </a:t>
            </a:r>
            <a:r>
              <a:rPr lang="en-US" b="1" dirty="0"/>
              <a:t/>
            </a:r>
            <a:br>
              <a:rPr lang="en-US" b="1" dirty="0"/>
            </a:br>
            <a:r>
              <a:rPr lang="en-US" dirty="0"/>
              <a:t/>
            </a:r>
            <a:br>
              <a:rPr lang="en-US" dirty="0"/>
            </a:br>
            <a:r>
              <a:rPr lang="en-US" dirty="0"/>
              <a:t/>
            </a:r>
            <a:br>
              <a:rPr lang="en-US" dirty="0"/>
            </a:br>
            <a:endParaRPr lang="en-US" dirty="0"/>
          </a:p>
        </p:txBody>
      </p:sp>
      <p:sp>
        <p:nvSpPr>
          <p:cNvPr id="4" name="Content Placeholder 3"/>
          <p:cNvSpPr>
            <a:spLocks noGrp="1"/>
          </p:cNvSpPr>
          <p:nvPr>
            <p:ph idx="1"/>
          </p:nvPr>
        </p:nvSpPr>
        <p:spPr>
          <a:xfrm>
            <a:off x="457200" y="914400"/>
            <a:ext cx="8229600" cy="5211763"/>
          </a:xfrm>
        </p:spPr>
        <p:txBody>
          <a:bodyPr>
            <a:normAutofit fontScale="70000" lnSpcReduction="20000"/>
          </a:bodyPr>
          <a:lstStyle/>
          <a:p>
            <a:pPr>
              <a:buFont typeface="Wingdings" pitchFamily="2" charset="2"/>
              <a:buChar char="Ø"/>
            </a:pPr>
            <a:r>
              <a:rPr lang="en-US" dirty="0"/>
              <a:t>Teamwork is much more important than the sum of the individuals. </a:t>
            </a:r>
          </a:p>
          <a:p>
            <a:pPr>
              <a:buFont typeface="Wingdings" pitchFamily="2" charset="2"/>
              <a:buChar char="Ø"/>
            </a:pPr>
            <a:r>
              <a:rPr lang="en-US" dirty="0"/>
              <a:t>With software teams, a project manager needs to configure a balance of solid talent with highly skilled people in the leverage positions. </a:t>
            </a:r>
          </a:p>
          <a:p>
            <a:pPr>
              <a:buFont typeface="Wingdings" pitchFamily="2" charset="2"/>
              <a:buChar char="Ø"/>
            </a:pPr>
            <a:r>
              <a:rPr lang="en-US" dirty="0"/>
              <a:t>Some maxims of team management include the following:</a:t>
            </a:r>
          </a:p>
          <a:p>
            <a:pPr>
              <a:buNone/>
            </a:pPr>
            <a:endParaRPr lang="en-US" dirty="0"/>
          </a:p>
          <a:p>
            <a:pPr>
              <a:buFont typeface="Wingdings" pitchFamily="2" charset="2"/>
              <a:buChar char="v"/>
            </a:pPr>
            <a:r>
              <a:rPr lang="en-US" dirty="0"/>
              <a:t>A well-managed project can succeed with a nominal engineering team.</a:t>
            </a:r>
          </a:p>
          <a:p>
            <a:pPr>
              <a:buFont typeface="Wingdings" pitchFamily="2" charset="2"/>
              <a:buChar char="v"/>
            </a:pPr>
            <a:r>
              <a:rPr lang="en-US" dirty="0"/>
              <a:t> A mismanaged project will almost never succeed, even with an expert team of engineers.</a:t>
            </a:r>
          </a:p>
          <a:p>
            <a:pPr>
              <a:buFont typeface="Wingdings" pitchFamily="2" charset="2"/>
              <a:buChar char="v"/>
            </a:pPr>
            <a:r>
              <a:rPr lang="en-US" dirty="0"/>
              <a:t> A well-architected system can be built by a nominal team of software builders.</a:t>
            </a:r>
          </a:p>
          <a:p>
            <a:pPr>
              <a:buFont typeface="Wingdings" pitchFamily="2" charset="2"/>
              <a:buChar char="v"/>
            </a:pPr>
            <a:r>
              <a:rPr lang="en-US" dirty="0"/>
              <a:t>A poorly architected system will flounder even with an exp </a:t>
            </a:r>
            <a:br>
              <a:rPr lang="en-US" dirty="0"/>
            </a:b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normAutofit fontScale="90000"/>
          </a:bodyPr>
          <a:lstStyle/>
          <a:p>
            <a:pPr algn="l"/>
            <a:r>
              <a:rPr lang="en-US" sz="3200" dirty="0">
                <a:solidFill>
                  <a:srgbClr val="FF0000"/>
                </a:solidFill>
              </a:rPr>
              <a:t>        Need of software project management</a:t>
            </a:r>
            <a:r>
              <a:rPr lang="en-US" dirty="0"/>
              <a:t/>
            </a:r>
            <a:br>
              <a:rPr lang="en-US" dirty="0"/>
            </a:br>
            <a:endParaRPr lang="en-US" dirty="0"/>
          </a:p>
        </p:txBody>
      </p:sp>
      <p:sp>
        <p:nvSpPr>
          <p:cNvPr id="3" name="Content Placeholder 2"/>
          <p:cNvSpPr>
            <a:spLocks noGrp="1"/>
          </p:cNvSpPr>
          <p:nvPr>
            <p:ph idx="1"/>
          </p:nvPr>
        </p:nvSpPr>
        <p:spPr>
          <a:xfrm>
            <a:off x="457200" y="990600"/>
            <a:ext cx="8229600" cy="5410200"/>
          </a:xfrm>
        </p:spPr>
        <p:txBody>
          <a:bodyPr>
            <a:normAutofit fontScale="40000" lnSpcReduction="2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a:buNone/>
            </a:pPr>
            <a:endParaRPr lang="en-US" sz="4400" dirty="0"/>
          </a:p>
          <a:p>
            <a:pPr>
              <a:buNone/>
            </a:pPr>
            <a:endParaRPr lang="en-US" sz="4400" dirty="0"/>
          </a:p>
          <a:p>
            <a:pPr>
              <a:buNone/>
            </a:pPr>
            <a:endParaRPr lang="en-US" sz="4400" dirty="0"/>
          </a:p>
          <a:p>
            <a:pPr algn="just"/>
            <a:r>
              <a:rPr lang="en-US" sz="4400" dirty="0"/>
              <a:t>The image above shows triple constraints for software projects.</a:t>
            </a:r>
          </a:p>
          <a:p>
            <a:pPr algn="just"/>
            <a:r>
              <a:rPr lang="en-US" sz="4400" dirty="0"/>
              <a:t> It is an essential part of software organization to deliver quality product, keeping the cost within client’s budget constrain and deliver the project as per scheduled. </a:t>
            </a:r>
          </a:p>
          <a:p>
            <a:pPr algn="just"/>
            <a:r>
              <a:rPr lang="en-US" sz="4400" dirty="0"/>
              <a:t>There are several factors, both internal and external, which may impact this triple constrain triangle. Any of three factor can severely impact the other two.</a:t>
            </a:r>
          </a:p>
          <a:p>
            <a:pPr algn="just"/>
            <a:r>
              <a:rPr lang="en-US" sz="4400" dirty="0"/>
              <a:t>Therefore, software project management is essential to incorporate user requirements along with budget and time constraints.</a:t>
            </a:r>
          </a:p>
          <a:p>
            <a:pPr algn="just"/>
            <a:endParaRPr lang="en-US" dirty="0"/>
          </a:p>
          <a:p>
            <a:pPr>
              <a:buNone/>
            </a:pPr>
            <a:r>
              <a:rPr lang="en-US" dirty="0"/>
              <a:t/>
            </a:r>
            <a:br>
              <a:rPr lang="en-US" dirty="0"/>
            </a:br>
            <a:endParaRPr lang="en-US" dirty="0"/>
          </a:p>
        </p:txBody>
      </p:sp>
      <p:pic>
        <p:nvPicPr>
          <p:cNvPr id="1027" name="Picture 3"/>
          <p:cNvPicPr>
            <a:picLocks noChangeAspect="1" noChangeArrowheads="1"/>
          </p:cNvPicPr>
          <p:nvPr/>
        </p:nvPicPr>
        <p:blipFill>
          <a:blip r:embed="rId2" cstate="print"/>
          <a:srcRect/>
          <a:stretch>
            <a:fillRect/>
          </a:stretch>
        </p:blipFill>
        <p:spPr bwMode="auto">
          <a:xfrm>
            <a:off x="3200400" y="1219200"/>
            <a:ext cx="2057400" cy="17811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r>
              <a:rPr lang="en-US" b="1" dirty="0"/>
              <a:t/>
            </a:r>
            <a:br>
              <a:rPr lang="en-US" b="1" dirty="0"/>
            </a:br>
            <a:r>
              <a:rPr lang="en-US" b="1" dirty="0"/>
              <a:t/>
            </a:r>
            <a:br>
              <a:rPr lang="en-US" b="1" dirty="0"/>
            </a:br>
            <a:r>
              <a:rPr lang="en-US" dirty="0"/>
              <a:t/>
            </a:r>
            <a:br>
              <a:rPr lang="en-US" dirty="0"/>
            </a:br>
            <a:r>
              <a:rPr lang="en-US" dirty="0"/>
              <a:t/>
            </a:r>
            <a:br>
              <a:rPr lang="en-US" dirty="0"/>
            </a:br>
            <a:endParaRPr lang="en-US" dirty="0"/>
          </a:p>
        </p:txBody>
      </p:sp>
      <p:sp>
        <p:nvSpPr>
          <p:cNvPr id="4" name="Content Placeholder 3"/>
          <p:cNvSpPr>
            <a:spLocks noGrp="1"/>
          </p:cNvSpPr>
          <p:nvPr>
            <p:ph idx="1"/>
          </p:nvPr>
        </p:nvSpPr>
        <p:spPr>
          <a:xfrm>
            <a:off x="457200" y="1143000"/>
            <a:ext cx="8229600" cy="4983163"/>
          </a:xfrm>
        </p:spPr>
        <p:txBody>
          <a:bodyPr>
            <a:normAutofit fontScale="70000" lnSpcReduction="20000"/>
          </a:bodyPr>
          <a:lstStyle/>
          <a:p>
            <a:pPr>
              <a:buNone/>
            </a:pPr>
            <a:r>
              <a:rPr lang="en-US" b="1" dirty="0"/>
              <a:t>Boehm five staffing principles </a:t>
            </a:r>
            <a:r>
              <a:rPr lang="en-US" dirty="0"/>
              <a:t>are</a:t>
            </a:r>
          </a:p>
          <a:p>
            <a:pPr>
              <a:buNone/>
            </a:pPr>
            <a:endParaRPr lang="en-US" dirty="0"/>
          </a:p>
          <a:p>
            <a:pPr>
              <a:buFont typeface="Wingdings" pitchFamily="2" charset="2"/>
              <a:buChar char="ü"/>
            </a:pPr>
            <a:r>
              <a:rPr lang="en-US" b="1" dirty="0"/>
              <a:t>The principle of top talent: </a:t>
            </a:r>
            <a:r>
              <a:rPr lang="en-US" dirty="0"/>
              <a:t>Use better and fewer people</a:t>
            </a:r>
          </a:p>
          <a:p>
            <a:pPr>
              <a:buFont typeface="Wingdings" pitchFamily="2" charset="2"/>
              <a:buChar char="ü"/>
            </a:pPr>
            <a:r>
              <a:rPr lang="en-US" b="1" dirty="0"/>
              <a:t>The principle of job matching: </a:t>
            </a:r>
            <a:r>
              <a:rPr lang="en-US" dirty="0"/>
              <a:t>Fit the tasks to the skills and motivation of the people available.</a:t>
            </a:r>
          </a:p>
          <a:p>
            <a:pPr>
              <a:buFont typeface="Wingdings" pitchFamily="2" charset="2"/>
              <a:buChar char="ü"/>
            </a:pPr>
            <a:r>
              <a:rPr lang="en-US" dirty="0"/>
              <a:t> </a:t>
            </a:r>
            <a:r>
              <a:rPr lang="en-US" b="1" dirty="0"/>
              <a:t>The principle of career progression: </a:t>
            </a:r>
            <a:r>
              <a:rPr lang="en-US" dirty="0"/>
              <a:t>An organization does best in the long run by helping its people to </a:t>
            </a:r>
            <a:r>
              <a:rPr lang="en-US" b="1" dirty="0"/>
              <a:t>self-actualize</a:t>
            </a:r>
            <a:r>
              <a:rPr lang="en-US" dirty="0"/>
              <a:t>.</a:t>
            </a:r>
          </a:p>
          <a:p>
            <a:pPr>
              <a:buFont typeface="Wingdings" pitchFamily="2" charset="2"/>
              <a:buChar char="ü"/>
            </a:pPr>
            <a:r>
              <a:rPr lang="en-US" b="1" dirty="0"/>
              <a:t> The principle of team balance: </a:t>
            </a:r>
            <a:r>
              <a:rPr lang="en-US" dirty="0"/>
              <a:t>Select people who will complement and harmonize with one another</a:t>
            </a:r>
          </a:p>
          <a:p>
            <a:pPr>
              <a:buFont typeface="Wingdings" pitchFamily="2" charset="2"/>
              <a:buChar char="ü"/>
            </a:pPr>
            <a:r>
              <a:rPr lang="en-US" b="1" dirty="0"/>
              <a:t> The principle of phase-out: </a:t>
            </a:r>
            <a:r>
              <a:rPr lang="en-US" dirty="0"/>
              <a:t>Keeping a misfit on the team doesn't benefit anyone </a:t>
            </a:r>
            <a:br>
              <a:rPr lang="en-US" dirty="0"/>
            </a:br>
            <a:r>
              <a:rPr lang="en-US" dirty="0"/>
              <a:t/>
            </a:r>
            <a:br>
              <a:rPr lang="en-US" dirty="0"/>
            </a:br>
            <a:endParaRPr lang="en-US"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62000"/>
          </a:xfrm>
        </p:spPr>
        <p:txBody>
          <a:bodyPr>
            <a:normAutofit fontScale="90000"/>
          </a:bodyPr>
          <a:lstStyle/>
          <a:p>
            <a:r>
              <a:rPr lang="en-US" b="1" dirty="0"/>
              <a:t/>
            </a:r>
            <a:br>
              <a:rPr lang="en-US" b="1" dirty="0"/>
            </a:br>
            <a:r>
              <a:rPr lang="en-US" b="1" dirty="0"/>
              <a:t/>
            </a:r>
            <a:br>
              <a:rPr lang="en-US" b="1" dirty="0"/>
            </a:br>
            <a:r>
              <a:rPr lang="en-US" dirty="0"/>
              <a:t/>
            </a:r>
            <a:br>
              <a:rPr lang="en-US" dirty="0"/>
            </a:br>
            <a:r>
              <a:rPr lang="en-US" dirty="0"/>
              <a:t/>
            </a:r>
            <a:br>
              <a:rPr lang="en-US" dirty="0"/>
            </a:br>
            <a:endParaRPr lang="en-US" dirty="0"/>
          </a:p>
        </p:txBody>
      </p:sp>
      <p:sp>
        <p:nvSpPr>
          <p:cNvPr id="4" name="Content Placeholder 3"/>
          <p:cNvSpPr>
            <a:spLocks noGrp="1"/>
          </p:cNvSpPr>
          <p:nvPr>
            <p:ph idx="1"/>
          </p:nvPr>
        </p:nvSpPr>
        <p:spPr>
          <a:xfrm>
            <a:off x="457200" y="838200"/>
            <a:ext cx="8534400" cy="5791200"/>
          </a:xfrm>
        </p:spPr>
        <p:txBody>
          <a:bodyPr>
            <a:normAutofit fontScale="47500" lnSpcReduction="20000"/>
          </a:bodyPr>
          <a:lstStyle/>
          <a:p>
            <a:pPr>
              <a:buFont typeface="Wingdings" pitchFamily="2" charset="2"/>
              <a:buChar char="Ø"/>
            </a:pPr>
            <a:r>
              <a:rPr lang="en-US" sz="3800" dirty="0"/>
              <a:t>Software project managers need many leadership qualities in order to enhance team effectiveness. </a:t>
            </a:r>
          </a:p>
          <a:p>
            <a:pPr>
              <a:buFont typeface="Wingdings" pitchFamily="2" charset="2"/>
              <a:buChar char="Ø"/>
            </a:pPr>
            <a:r>
              <a:rPr lang="en-US" sz="3800" dirty="0"/>
              <a:t>The following are some crucial attributes of successful software project managers that deserve much more attention:</a:t>
            </a:r>
          </a:p>
          <a:p>
            <a:pPr>
              <a:buNone/>
            </a:pPr>
            <a:endParaRPr lang="en-US" sz="3800" dirty="0"/>
          </a:p>
          <a:p>
            <a:pPr>
              <a:buNone/>
            </a:pPr>
            <a:r>
              <a:rPr lang="en-US" sz="3800" b="1" dirty="0"/>
              <a:t>Hiring skills</a:t>
            </a:r>
            <a:r>
              <a:rPr lang="en-US" sz="3800" dirty="0"/>
              <a:t>. Few decisions are as important as hiring decisions. Placing the right person in the right job seems obvious but is surprisingly hard to achieve.</a:t>
            </a:r>
          </a:p>
          <a:p>
            <a:pPr>
              <a:buNone/>
            </a:pPr>
            <a:r>
              <a:rPr lang="en-US" sz="3800" dirty="0"/>
              <a:t> </a:t>
            </a:r>
            <a:r>
              <a:rPr lang="en-US" sz="3800" b="1" dirty="0"/>
              <a:t>Customer-interface skill</a:t>
            </a:r>
            <a:r>
              <a:rPr lang="en-US" sz="3800" dirty="0"/>
              <a:t>. Avoiding adversarial relationships among stakeholders is a prerequisite for success.</a:t>
            </a:r>
          </a:p>
          <a:p>
            <a:pPr>
              <a:buNone/>
            </a:pPr>
            <a:r>
              <a:rPr lang="en-US" sz="3800" b="1" dirty="0"/>
              <a:t>Decision-making skill. </a:t>
            </a:r>
            <a:r>
              <a:rPr lang="en-US" sz="3800" dirty="0"/>
              <a:t>The jillion books written about management have failed to provide a clear definition of this attribute. We all know a good leader when we run into one, and decision-making skill seems obvious despite its intangible definition.</a:t>
            </a:r>
          </a:p>
          <a:p>
            <a:pPr>
              <a:buNone/>
            </a:pPr>
            <a:r>
              <a:rPr lang="en-US" sz="3800" b="1" dirty="0"/>
              <a:t>Team-building skill. </a:t>
            </a:r>
            <a:r>
              <a:rPr lang="en-US" sz="3800" dirty="0"/>
              <a:t>Teamwork requires that a manager establish trust, motivate progress, exploit eccentric prima donnas, transition average people into top performers, eliminate misfits, and consolidate diverse opinions into a team direction.</a:t>
            </a:r>
          </a:p>
          <a:p>
            <a:pPr>
              <a:buNone/>
            </a:pPr>
            <a:r>
              <a:rPr lang="en-US" sz="3800" b="1" dirty="0"/>
              <a:t>Selling skill</a:t>
            </a:r>
            <a:r>
              <a:rPr lang="en-US" sz="3800" dirty="0"/>
              <a:t>. Successful project managers must sell all stakeholders (including themselves) on decisions and priorities, sell candidates on job positions, sell changes to the status quo in the face of resistance, and sell achievements against objectives. In practice, selling requires continuous negotiation, compromise, and empathy </a:t>
            </a:r>
            <a:r>
              <a:rPr lang="en-US" sz="3400" dirty="0"/>
              <a:t/>
            </a:r>
            <a:br>
              <a:rPr lang="en-US" sz="3400" dirty="0"/>
            </a:br>
            <a:r>
              <a:rPr lang="en-US" dirty="0"/>
              <a:t/>
            </a:r>
            <a:br>
              <a:rPr lang="en-US" dirty="0"/>
            </a:br>
            <a:endParaRPr lang="en-US"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7620000" cy="838200"/>
          </a:xfrm>
        </p:spPr>
        <p:txBody>
          <a:bodyPr>
            <a:normAutofit fontScale="90000"/>
          </a:bodyPr>
          <a:lstStyle/>
          <a:p>
            <a:r>
              <a:rPr lang="en-US" sz="2000" b="1" dirty="0">
                <a:solidFill>
                  <a:srgbClr val="FF0000"/>
                </a:solidFill>
              </a:rPr>
              <a:t>IMPROVING AUTOMATION THROUGH SOFTWARE ENVIRONMENTS</a:t>
            </a:r>
            <a:r>
              <a:rPr lang="en-US" sz="2000" dirty="0">
                <a:solidFill>
                  <a:srgbClr val="FF0000"/>
                </a:solidFill>
              </a:rPr>
              <a:t> </a:t>
            </a:r>
            <a:r>
              <a:rPr lang="en-US" sz="2700" b="1" dirty="0"/>
              <a:t/>
            </a:r>
            <a:br>
              <a:rPr lang="en-US" sz="2700" b="1" dirty="0"/>
            </a:br>
            <a:r>
              <a:rPr lang="en-US" sz="2700" b="1" dirty="0"/>
              <a:t/>
            </a:r>
            <a:br>
              <a:rPr lang="en-US" sz="2700" b="1" dirty="0"/>
            </a:br>
            <a:r>
              <a:rPr lang="en-US" dirty="0"/>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62500" lnSpcReduction="20000"/>
          </a:bodyPr>
          <a:lstStyle/>
          <a:p>
            <a:r>
              <a:rPr lang="en-US" dirty="0"/>
              <a:t>The tools and environment used in the software process generally have a linear effect on the productivity of the process. </a:t>
            </a:r>
          </a:p>
          <a:p>
            <a:endParaRPr lang="en-US" dirty="0"/>
          </a:p>
          <a:p>
            <a:r>
              <a:rPr lang="en-US" dirty="0"/>
              <a:t>Planning tools, requirements management tools, visual modeling tools, compilers, editors, debuggers, quality assurance analysis tools, test tools, and user interfaces provide crucial automation support for evolving the software engineering artifacts. </a:t>
            </a:r>
          </a:p>
          <a:p>
            <a:endParaRPr lang="en-US" dirty="0"/>
          </a:p>
          <a:p>
            <a:r>
              <a:rPr lang="en-US" dirty="0"/>
              <a:t>Above all, configuration management environments provide the</a:t>
            </a:r>
            <a:br>
              <a:rPr lang="en-US" dirty="0"/>
            </a:br>
            <a:r>
              <a:rPr lang="en-US" dirty="0"/>
              <a:t>foundation for executing and instrument the process. </a:t>
            </a:r>
          </a:p>
          <a:p>
            <a:endParaRPr lang="en-US" dirty="0"/>
          </a:p>
          <a:p>
            <a:r>
              <a:rPr lang="en-US" dirty="0"/>
              <a:t>At first order, the isolated impact of tools and automation generally allows improvements of 20% to 40% in effort. However, tools and environments must be viewed as the primary delivery vehicle for process automation and improvement, so their impact can be much higher. </a:t>
            </a:r>
            <a:br>
              <a:rPr lang="en-US" dirty="0"/>
            </a:br>
            <a:endParaRPr 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sz="2700" b="1" dirty="0"/>
              <a:t/>
            </a:r>
            <a:br>
              <a:rPr lang="en-US" sz="2700" b="1" dirty="0"/>
            </a:br>
            <a:r>
              <a:rPr lang="en-US" sz="2700" b="1" dirty="0"/>
              <a:t/>
            </a:r>
            <a:br>
              <a:rPr lang="en-US" sz="2700" b="1" dirty="0"/>
            </a:br>
            <a:r>
              <a:rPr lang="en-US" dirty="0"/>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62500" lnSpcReduction="20000"/>
          </a:bodyPr>
          <a:lstStyle/>
          <a:p>
            <a:r>
              <a:rPr lang="en-US" dirty="0"/>
              <a:t>The tools and environment used in the software process generally have a linear effect on the productivity of the process. </a:t>
            </a:r>
          </a:p>
          <a:p>
            <a:endParaRPr lang="en-US" dirty="0"/>
          </a:p>
          <a:p>
            <a:r>
              <a:rPr lang="en-US" dirty="0"/>
              <a:t>Planning tools, requirements management tools, visual modeling tools, compilers, editors, debuggers, quality assurance analysis tools, test tools, and user interfaces provide crucial automation support for evolving the software engineering artifacts. </a:t>
            </a:r>
          </a:p>
          <a:p>
            <a:endParaRPr lang="en-US" dirty="0"/>
          </a:p>
          <a:p>
            <a:r>
              <a:rPr lang="en-US" dirty="0"/>
              <a:t>Above all, configuration management environments provide the</a:t>
            </a:r>
            <a:br>
              <a:rPr lang="en-US" dirty="0"/>
            </a:br>
            <a:r>
              <a:rPr lang="en-US" dirty="0"/>
              <a:t>foundation for executing and instrument the process. </a:t>
            </a:r>
          </a:p>
          <a:p>
            <a:endParaRPr lang="en-US" dirty="0"/>
          </a:p>
          <a:p>
            <a:r>
              <a:rPr lang="en-US" dirty="0"/>
              <a:t>At first order, the isolated impact of tools and automation generally allows improvements of 20% to 40% in effort. However, tools and environments must be viewed as the primary delivery vehicle for process automation and improvement, so their impact can be much higher. </a:t>
            </a:r>
            <a:br>
              <a:rPr lang="en-US" dirty="0"/>
            </a:br>
            <a:endParaRPr lang="en-US"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endParaRPr lang="en-US" dirty="0"/>
          </a:p>
        </p:txBody>
      </p:sp>
      <p:sp>
        <p:nvSpPr>
          <p:cNvPr id="3" name="Content Placeholder 2"/>
          <p:cNvSpPr>
            <a:spLocks noGrp="1"/>
          </p:cNvSpPr>
          <p:nvPr>
            <p:ph idx="1"/>
          </p:nvPr>
        </p:nvSpPr>
        <p:spPr>
          <a:xfrm>
            <a:off x="457200" y="1219200"/>
            <a:ext cx="8229600" cy="5334000"/>
          </a:xfrm>
        </p:spPr>
        <p:txBody>
          <a:bodyPr>
            <a:normAutofit fontScale="62500" lnSpcReduction="20000"/>
          </a:bodyPr>
          <a:lstStyle/>
          <a:p>
            <a:r>
              <a:rPr lang="en-US" b="1" i="1" dirty="0"/>
              <a:t>Round-trip engineering </a:t>
            </a:r>
            <a:r>
              <a:rPr lang="en-US" dirty="0"/>
              <a:t>describes the key capability of environments that support iterative development. </a:t>
            </a:r>
          </a:p>
          <a:p>
            <a:r>
              <a:rPr lang="en-US" dirty="0"/>
              <a:t>As we have moved into maintaining different information repositories for the engineering artifacts, we need automation support to ensure efficient and error-free transition of data from one artifact to another.</a:t>
            </a:r>
          </a:p>
          <a:p>
            <a:r>
              <a:rPr lang="en-US" dirty="0"/>
              <a:t> </a:t>
            </a:r>
            <a:r>
              <a:rPr lang="en-US" b="1" i="1" dirty="0"/>
              <a:t>Forward engineering </a:t>
            </a:r>
            <a:r>
              <a:rPr lang="en-US" dirty="0"/>
              <a:t>is the automation of one engineering artifact from another, more abstract representation. For example, compilers and linkers have provided automated transition of source code into executable code.</a:t>
            </a:r>
          </a:p>
          <a:p>
            <a:r>
              <a:rPr lang="en-US" b="1" i="1" dirty="0"/>
              <a:t>Reverse engineering </a:t>
            </a:r>
            <a:r>
              <a:rPr lang="en-US" dirty="0"/>
              <a:t>is the generation or modification of a more abstract representation from an existing artifact (for example, creating a visual design model from a source code representation).</a:t>
            </a:r>
          </a:p>
          <a:p>
            <a:r>
              <a:rPr lang="en-US" dirty="0"/>
              <a:t>Economic improvements associated with tools and environments. It is common for tool vendors to make relatively accurate individual assessments of life-cycle activities to support claims about the potential economic impact of their tools.</a:t>
            </a:r>
          </a:p>
          <a:p>
            <a:r>
              <a:rPr lang="en-US" dirty="0"/>
              <a:t> For example, it is easy to find statements such as the following from companies in a particular tool. </a:t>
            </a:r>
            <a:br>
              <a:rPr lang="en-US" dirty="0"/>
            </a:br>
            <a:r>
              <a:rPr lang="en-US" dirty="0"/>
              <a:t/>
            </a:r>
            <a:br>
              <a:rPr lang="en-US" dirty="0"/>
            </a:br>
            <a:endParaRPr lang="en-US"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a:t/>
            </a:r>
            <a:br>
              <a:rPr lang="en-US" dirty="0"/>
            </a:br>
            <a:endParaRPr lang="en-US" dirty="0"/>
          </a:p>
        </p:txBody>
      </p:sp>
      <p:sp>
        <p:nvSpPr>
          <p:cNvPr id="3" name="Content Placeholder 2"/>
          <p:cNvSpPr>
            <a:spLocks noGrp="1"/>
          </p:cNvSpPr>
          <p:nvPr>
            <p:ph idx="1"/>
          </p:nvPr>
        </p:nvSpPr>
        <p:spPr>
          <a:xfrm>
            <a:off x="457200" y="1219200"/>
            <a:ext cx="8229600" cy="5334000"/>
          </a:xfrm>
        </p:spPr>
        <p:txBody>
          <a:bodyPr>
            <a:normAutofit fontScale="62500" lnSpcReduction="20000"/>
          </a:bodyPr>
          <a:lstStyle/>
          <a:p>
            <a:pPr>
              <a:buFont typeface="Wingdings" pitchFamily="2" charset="2"/>
              <a:buChar char="Ø"/>
            </a:pPr>
            <a:r>
              <a:rPr lang="en-US" dirty="0"/>
              <a:t>Requirements analysis and evolution activities consume 40% of life-cycle costs.</a:t>
            </a:r>
          </a:p>
          <a:p>
            <a:pPr>
              <a:buFont typeface="Wingdings" pitchFamily="2" charset="2"/>
              <a:buChar char="Ø"/>
            </a:pPr>
            <a:r>
              <a:rPr lang="en-US" dirty="0"/>
              <a:t> Software design activities have an impact on more than 50% of the resources.</a:t>
            </a:r>
          </a:p>
          <a:p>
            <a:pPr>
              <a:buFont typeface="Wingdings" pitchFamily="2" charset="2"/>
              <a:buChar char="Ø"/>
            </a:pPr>
            <a:r>
              <a:rPr lang="en-US" dirty="0"/>
              <a:t>Coding and unit testing activities consume about 50% of software development effort and schedule.</a:t>
            </a:r>
          </a:p>
          <a:p>
            <a:pPr>
              <a:buFont typeface="Wingdings" pitchFamily="2" charset="2"/>
              <a:buChar char="Ø"/>
            </a:pPr>
            <a:r>
              <a:rPr lang="en-US" dirty="0"/>
              <a:t>Test activities can consume as much as 50% of a project's resources.</a:t>
            </a:r>
          </a:p>
          <a:p>
            <a:pPr>
              <a:buFont typeface="Wingdings" pitchFamily="2" charset="2"/>
              <a:buChar char="Ø"/>
            </a:pPr>
            <a:r>
              <a:rPr lang="en-US" dirty="0"/>
              <a:t>Configuration control and change management are critical activities that can consume as much as 25% of resources on a large-scale project.</a:t>
            </a:r>
          </a:p>
          <a:p>
            <a:pPr>
              <a:buFont typeface="Wingdings" pitchFamily="2" charset="2"/>
              <a:buChar char="Ø"/>
            </a:pPr>
            <a:r>
              <a:rPr lang="en-US" dirty="0"/>
              <a:t>Documentation activities can consume more than 30% of project engineering resources.</a:t>
            </a:r>
          </a:p>
          <a:p>
            <a:pPr>
              <a:buFont typeface="Wingdings" pitchFamily="2" charset="2"/>
              <a:buChar char="Ø"/>
            </a:pPr>
            <a:r>
              <a:rPr lang="en-US" dirty="0"/>
              <a:t>Project management, business administration, and progress assessment can consume as much as 30% of project budgets. </a:t>
            </a:r>
            <a:br>
              <a:rPr lang="en-US" dirty="0"/>
            </a:br>
            <a:r>
              <a:rPr lang="en-US" dirty="0"/>
              <a:t/>
            </a:r>
            <a:br>
              <a:rPr lang="en-US" dirty="0"/>
            </a:br>
            <a:r>
              <a:rPr lang="en-US" dirty="0"/>
              <a:t/>
            </a:r>
            <a:br>
              <a:rPr lang="en-US" dirty="0"/>
            </a:br>
            <a:endParaRPr lang="en-US"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8229600" cy="715962"/>
          </a:xfrm>
        </p:spPr>
        <p:txBody>
          <a:bodyPr>
            <a:normAutofit fontScale="90000"/>
          </a:bodyPr>
          <a:lstStyle/>
          <a:p>
            <a:r>
              <a:rPr lang="en-US" sz="2700" b="1" dirty="0">
                <a:solidFill>
                  <a:srgbClr val="FF0000"/>
                </a:solidFill>
              </a:rPr>
              <a:t>ACHIEVING REQUIRED QUALITY</a:t>
            </a:r>
            <a:r>
              <a:rPr lang="en-US" sz="2700" dirty="0">
                <a:solidFill>
                  <a:srgbClr val="FF0000"/>
                </a:solidFill>
              </a:rPr>
              <a:t> </a:t>
            </a:r>
            <a:r>
              <a:rPr lang="en-US" sz="2700" b="1" dirty="0">
                <a:solidFill>
                  <a:srgbClr val="FF0000"/>
                </a:solidFill>
              </a:rPr>
              <a:t/>
            </a:r>
            <a:br>
              <a:rPr lang="en-US" sz="2700" b="1" dirty="0">
                <a:solidFill>
                  <a:srgbClr val="FF0000"/>
                </a:solidFill>
              </a:rPr>
            </a:br>
            <a:r>
              <a:rPr lang="en-US" dirty="0"/>
              <a:t/>
            </a:r>
            <a:br>
              <a:rPr lang="en-US" dirty="0"/>
            </a:br>
            <a:endParaRPr lang="en-US" dirty="0"/>
          </a:p>
        </p:txBody>
      </p:sp>
      <p:sp>
        <p:nvSpPr>
          <p:cNvPr id="3" name="Content Placeholder 2"/>
          <p:cNvSpPr>
            <a:spLocks noGrp="1"/>
          </p:cNvSpPr>
          <p:nvPr>
            <p:ph idx="1"/>
          </p:nvPr>
        </p:nvSpPr>
        <p:spPr>
          <a:xfrm>
            <a:off x="457200" y="1143000"/>
            <a:ext cx="8229600" cy="5334000"/>
          </a:xfrm>
        </p:spPr>
        <p:txBody>
          <a:bodyPr>
            <a:normAutofit fontScale="62500" lnSpcReduction="20000"/>
          </a:bodyPr>
          <a:lstStyle/>
          <a:p>
            <a:pPr>
              <a:buNone/>
            </a:pPr>
            <a:r>
              <a:rPr lang="en-US" dirty="0"/>
              <a:t>Key practices that improve overall software quality include the following</a:t>
            </a:r>
          </a:p>
          <a:p>
            <a:pPr>
              <a:buNone/>
            </a:pPr>
            <a:endParaRPr lang="en-US" dirty="0"/>
          </a:p>
          <a:p>
            <a:pPr>
              <a:buFont typeface="Wingdings" pitchFamily="2" charset="2"/>
              <a:buChar char="Ø"/>
            </a:pPr>
            <a:r>
              <a:rPr lang="en-US" dirty="0"/>
              <a:t> Focusing on driving requirements and critical use cases early in the life cycle, focusing on requirements completeness and traceability late in the life cycle, and focusing throughout the life cycle on a balance between requirements evolution, design evolution, and plan evolution </a:t>
            </a:r>
          </a:p>
          <a:p>
            <a:pPr>
              <a:buFont typeface="Wingdings" pitchFamily="2" charset="2"/>
              <a:buChar char="Ø"/>
            </a:pPr>
            <a:r>
              <a:rPr lang="en-US" dirty="0"/>
              <a:t>Using metrics and indicators to measure the progress and quality of an architecture as it evolves from a high-level prototype into a fully compliant product</a:t>
            </a:r>
          </a:p>
          <a:p>
            <a:pPr>
              <a:buFont typeface="Wingdings" pitchFamily="2" charset="2"/>
              <a:buChar char="Ø"/>
            </a:pPr>
            <a:r>
              <a:rPr lang="en-US" dirty="0"/>
              <a:t>Providing integrated life-cycle environments that support early and continuous configuration </a:t>
            </a:r>
            <a:r>
              <a:rPr lang="en-US" dirty="0" err="1"/>
              <a:t>control,change</a:t>
            </a:r>
            <a:r>
              <a:rPr lang="en-US" dirty="0"/>
              <a:t> management, rigorous design methods, document automation, and regression test automation</a:t>
            </a:r>
          </a:p>
          <a:p>
            <a:pPr>
              <a:buFont typeface="Wingdings" pitchFamily="2" charset="2"/>
              <a:buChar char="Ø"/>
            </a:pPr>
            <a:r>
              <a:rPr lang="en-US" dirty="0"/>
              <a:t>Using visual modeling and higher level languages that support architectural control, abstraction, reliable programming, reuse, and self-documentation</a:t>
            </a:r>
          </a:p>
          <a:p>
            <a:pPr>
              <a:buFont typeface="Wingdings" pitchFamily="2" charset="2"/>
              <a:buChar char="Ø"/>
            </a:pPr>
            <a:r>
              <a:rPr lang="en-US" dirty="0"/>
              <a:t> Early and continuous insight into performance issues through demonstration-based evaluations </a:t>
            </a:r>
            <a:br>
              <a:rPr lang="en-US" dirty="0"/>
            </a:br>
            <a:endParaRPr lang="en-US"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8229600" cy="639762"/>
          </a:xfrm>
        </p:spPr>
        <p:txBody>
          <a:bodyPr>
            <a:normAutofit fontScale="90000"/>
          </a:bodyPr>
          <a:lstStyle/>
          <a:p>
            <a:r>
              <a:rPr lang="en-US" b="1" dirty="0"/>
              <a:t/>
            </a:r>
            <a:br>
              <a:rPr lang="en-US" b="1" dirty="0"/>
            </a:br>
            <a:r>
              <a:rPr lang="en-US" sz="3600" b="1" dirty="0"/>
              <a:t>ACHIEVING REQUIRED QUALITY</a:t>
            </a:r>
            <a:r>
              <a:rPr lang="en-US" sz="3600" dirty="0"/>
              <a:t> </a:t>
            </a:r>
            <a:r>
              <a:rPr lang="en-US" dirty="0"/>
              <a:t/>
            </a:r>
            <a:br>
              <a:rPr lang="en-US" dirty="0"/>
            </a:br>
            <a:endParaRPr 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1141950" y="838200"/>
            <a:ext cx="6860100" cy="5638800"/>
          </a:xfrm>
          <a:prstGeom prst="rect">
            <a:avLst/>
          </a:prstGeom>
          <a:noFill/>
          <a:ln w="9525">
            <a:noFill/>
            <a:miter lim="800000"/>
            <a:headEnd/>
            <a:tailEnd/>
          </a:ln>
          <a:effectLst/>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229600" cy="639762"/>
          </a:xfrm>
        </p:spPr>
        <p:txBody>
          <a:bodyPr>
            <a:normAutofit fontScale="90000"/>
          </a:bodyPr>
          <a:lstStyle/>
          <a:p>
            <a:r>
              <a:rPr lang="en-US" sz="3100" b="1" dirty="0">
                <a:solidFill>
                  <a:srgbClr val="FF0000"/>
                </a:solidFill>
              </a:rPr>
              <a:t>ACHIEVING REQUIRED QUALITY</a:t>
            </a:r>
            <a:r>
              <a:rPr lang="en-US" sz="3100" dirty="0">
                <a:solidFill>
                  <a:srgbClr val="FF0000"/>
                </a:solidFill>
              </a:rPr>
              <a:t> </a:t>
            </a:r>
            <a:r>
              <a:rPr lang="en-US" b="1" dirty="0"/>
              <a:t/>
            </a:r>
            <a:br>
              <a:rPr lang="en-US" b="1" dirty="0"/>
            </a:br>
            <a:r>
              <a:rPr lang="en-US" dirty="0"/>
              <a:t/>
            </a:r>
            <a:br>
              <a:rPr lang="en-US" dirty="0"/>
            </a:br>
            <a:endParaRPr lang="en-US" dirty="0"/>
          </a:p>
        </p:txBody>
      </p:sp>
      <p:sp>
        <p:nvSpPr>
          <p:cNvPr id="4" name="Content Placeholder 3"/>
          <p:cNvSpPr>
            <a:spLocks noGrp="1"/>
          </p:cNvSpPr>
          <p:nvPr>
            <p:ph idx="1"/>
          </p:nvPr>
        </p:nvSpPr>
        <p:spPr>
          <a:xfrm>
            <a:off x="457200" y="1143000"/>
            <a:ext cx="8229600" cy="5486400"/>
          </a:xfrm>
        </p:spPr>
        <p:txBody>
          <a:bodyPr>
            <a:normAutofit fontScale="62500" lnSpcReduction="20000"/>
          </a:bodyPr>
          <a:lstStyle/>
          <a:p>
            <a:pPr>
              <a:buNone/>
            </a:pPr>
            <a:r>
              <a:rPr lang="en-US" dirty="0"/>
              <a:t>	Conventional development processes stressed early sizing and timing estimates of computer program resource utilization. However, the typical chronology of events in performance assessment was as follows,</a:t>
            </a:r>
          </a:p>
          <a:p>
            <a:pPr>
              <a:buNone/>
            </a:pPr>
            <a:endParaRPr lang="en-US" dirty="0"/>
          </a:p>
          <a:p>
            <a:pPr>
              <a:buFont typeface="Wingdings" pitchFamily="2" charset="2"/>
              <a:buChar char="ü"/>
            </a:pPr>
            <a:r>
              <a:rPr lang="en-US" b="1" dirty="0"/>
              <a:t>Project inception</a:t>
            </a:r>
            <a:r>
              <a:rPr lang="en-US" dirty="0"/>
              <a:t>. The proposed design was asserted to be low risk with adequate performance margin.</a:t>
            </a:r>
          </a:p>
          <a:p>
            <a:pPr>
              <a:buFont typeface="Wingdings" pitchFamily="2" charset="2"/>
              <a:buChar char="ü"/>
            </a:pPr>
            <a:r>
              <a:rPr lang="en-US" dirty="0"/>
              <a:t> </a:t>
            </a:r>
            <a:r>
              <a:rPr lang="en-US" b="1" dirty="0"/>
              <a:t>Initial design review. </a:t>
            </a:r>
            <a:r>
              <a:rPr lang="en-US" dirty="0"/>
              <a:t>Optimistic assessments of adequate design margin were based mostly on paper analysis or rough simulation of the critical threads. In most cases, the actual application algorithms and database sizes were fairly well understood.</a:t>
            </a:r>
          </a:p>
          <a:p>
            <a:pPr>
              <a:buFont typeface="Wingdings" pitchFamily="2" charset="2"/>
              <a:buChar char="ü"/>
            </a:pPr>
            <a:r>
              <a:rPr lang="en-US" dirty="0"/>
              <a:t> </a:t>
            </a:r>
            <a:r>
              <a:rPr lang="en-US" b="1" dirty="0"/>
              <a:t>Mid-life-cycle design review. </a:t>
            </a:r>
            <a:r>
              <a:rPr lang="en-US" dirty="0"/>
              <a:t>The assessments started whittling away at the margin, as early benchmarks and initial tests began exposing the optimism inherent in earlier estimates.</a:t>
            </a:r>
          </a:p>
          <a:p>
            <a:pPr>
              <a:buFont typeface="Wingdings" pitchFamily="2" charset="2"/>
              <a:buChar char="ü"/>
            </a:pPr>
            <a:r>
              <a:rPr lang="en-US" b="1" dirty="0"/>
              <a:t>Integration and test</a:t>
            </a:r>
            <a:r>
              <a:rPr lang="en-US" dirty="0"/>
              <a:t>. Serious performance problems were uncovered, necessitating fundamental changes in the architecture. The underlying infrastructure was usually the scapegoat, but the real culprit was immature use of the infrastructure, immature architectural solutions, or poorly understood early design trade-offs. </a:t>
            </a:r>
            <a:br>
              <a:rPr lang="en-US" dirty="0"/>
            </a:br>
            <a:endParaRPr lang="en-US"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sz="2200" b="1" dirty="0">
                <a:solidFill>
                  <a:srgbClr val="FF0000"/>
                </a:solidFill>
              </a:rPr>
              <a:t>PEER INSPECTIONS: A PRAGMATIC VIEW</a:t>
            </a:r>
            <a:r>
              <a:rPr lang="en-US" sz="2200" dirty="0">
                <a:solidFill>
                  <a:srgbClr val="FF0000"/>
                </a:solidFill>
              </a:rPr>
              <a:t> </a:t>
            </a:r>
            <a:r>
              <a:rPr lang="en-US" sz="3200" b="1" dirty="0"/>
              <a:t/>
            </a:r>
            <a:br>
              <a:rPr lang="en-US" sz="3200" b="1" dirty="0"/>
            </a:br>
            <a:r>
              <a:rPr lang="en-US" dirty="0"/>
              <a:t/>
            </a:r>
            <a:br>
              <a:rPr lang="en-US" dirty="0"/>
            </a:br>
            <a:endParaRPr lang="en-US" dirty="0"/>
          </a:p>
        </p:txBody>
      </p:sp>
      <p:sp>
        <p:nvSpPr>
          <p:cNvPr id="3" name="Content Placeholder 2"/>
          <p:cNvSpPr>
            <a:spLocks noGrp="1"/>
          </p:cNvSpPr>
          <p:nvPr>
            <p:ph idx="1"/>
          </p:nvPr>
        </p:nvSpPr>
        <p:spPr>
          <a:xfrm>
            <a:off x="457200" y="990600"/>
            <a:ext cx="8229600" cy="5135563"/>
          </a:xfrm>
        </p:spPr>
        <p:txBody>
          <a:bodyPr>
            <a:noAutofit/>
          </a:bodyPr>
          <a:lstStyle/>
          <a:p>
            <a:pPr>
              <a:buNone/>
            </a:pPr>
            <a:r>
              <a:rPr lang="en-US" sz="1600" dirty="0"/>
              <a:t>	Peer inspections are frequently over hyped as the key aspect of a quality system. In my experience, peer reviews are valuable as secondary mechanisms, but they are rarely significant contributors to quality compared with the following primary quality mechanisms and indicators, which should be emphasized in the management process:</a:t>
            </a:r>
          </a:p>
          <a:p>
            <a:pPr>
              <a:buFont typeface="Wingdings" pitchFamily="2" charset="2"/>
              <a:buChar char="Ø"/>
            </a:pPr>
            <a:endParaRPr lang="en-US" sz="1600" dirty="0"/>
          </a:p>
          <a:p>
            <a:pPr>
              <a:buFont typeface="Wingdings" pitchFamily="2" charset="2"/>
              <a:buChar char="Ø"/>
            </a:pPr>
            <a:r>
              <a:rPr lang="en-US" sz="1600" dirty="0"/>
              <a:t>Transitioning engineering information from one artifact set to another, thereby assessing the consistency, feasibility, understandability, and technology constraints inherent in the engineering artifacts</a:t>
            </a:r>
          </a:p>
          <a:p>
            <a:pPr>
              <a:buFont typeface="Wingdings" pitchFamily="2" charset="2"/>
              <a:buChar char="Ø"/>
            </a:pPr>
            <a:r>
              <a:rPr lang="en-US" sz="1600" dirty="0"/>
              <a:t> Major milestone demonstrations that force the artifacts to be assessed against tangible criteria in the of relevant use cases</a:t>
            </a:r>
          </a:p>
          <a:p>
            <a:pPr>
              <a:buFont typeface="Wingdings" pitchFamily="2" charset="2"/>
              <a:buChar char="Ø"/>
            </a:pPr>
            <a:r>
              <a:rPr lang="en-US" sz="1600" dirty="0"/>
              <a:t> Environment tools (compilers, debuggers, analyzers, automated test suites) that ensure representation rigor, consistency, completeness, and change control</a:t>
            </a:r>
          </a:p>
          <a:p>
            <a:pPr>
              <a:buFont typeface="Wingdings" pitchFamily="2" charset="2"/>
              <a:buChar char="Ø"/>
            </a:pPr>
            <a:r>
              <a:rPr lang="en-US" sz="1600" dirty="0"/>
              <a:t> Life-cycle testing for detailed insight into critical trade-offs, acceptance criteria, and requirements compliance</a:t>
            </a:r>
          </a:p>
          <a:p>
            <a:pPr>
              <a:buFont typeface="Wingdings" pitchFamily="2" charset="2"/>
              <a:buChar char="Ø"/>
            </a:pPr>
            <a:r>
              <a:rPr lang="en-US" sz="1600" dirty="0"/>
              <a:t> Change management metrics for objective insight into multiple-perspective change trends and convergence or divergence from quality and progress goals.</a:t>
            </a:r>
          </a:p>
          <a:p>
            <a:pPr>
              <a:buNone/>
            </a:pPr>
            <a:r>
              <a:rPr lang="en-US" sz="1600" dirty="0"/>
              <a:t/>
            </a:r>
            <a:br>
              <a:rPr lang="en-US" sz="1600" dirty="0"/>
            </a:br>
            <a:r>
              <a:rPr lang="en-US" sz="1600" dirty="0"/>
              <a:t>Inspections are also a good vehicle for holding authors accountable for quality products. All authors of software and documentation should have their products scrutinized as a natural by-product of the process. Therefore, the coverage of inspections should be across all authors rather than across all components. </a:t>
            </a:r>
            <a:br>
              <a:rPr lang="en-US" sz="1600" dirty="0"/>
            </a:b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62000"/>
          </a:xfrm>
        </p:spPr>
        <p:txBody>
          <a:bodyPr/>
          <a:lstStyle/>
          <a:p>
            <a:r>
              <a:rPr lang="en-US" sz="3600" dirty="0">
                <a:solidFill>
                  <a:srgbClr val="FF0000"/>
                </a:solidFill>
              </a:rPr>
              <a:t>Software project manager</a:t>
            </a:r>
          </a:p>
        </p:txBody>
      </p:sp>
      <p:sp>
        <p:nvSpPr>
          <p:cNvPr id="3" name="Content Placeholder 2"/>
          <p:cNvSpPr>
            <a:spLocks noGrp="1"/>
          </p:cNvSpPr>
          <p:nvPr>
            <p:ph idx="1"/>
          </p:nvPr>
        </p:nvSpPr>
        <p:spPr/>
        <p:txBody>
          <a:bodyPr>
            <a:normAutofit fontScale="70000" lnSpcReduction="20000"/>
          </a:bodyPr>
          <a:lstStyle/>
          <a:p>
            <a:pPr algn="just"/>
            <a:r>
              <a:rPr lang="en-US" dirty="0"/>
              <a:t>A </a:t>
            </a:r>
            <a:r>
              <a:rPr lang="en-US" b="1" dirty="0"/>
              <a:t>software project manager </a:t>
            </a:r>
            <a:r>
              <a:rPr lang="en-US" dirty="0"/>
              <a:t>is a person who undertakes the responsibility of executing the software project. </a:t>
            </a:r>
          </a:p>
          <a:p>
            <a:pPr algn="just"/>
            <a:r>
              <a:rPr lang="en-US" dirty="0"/>
              <a:t>Software project manager is thoroughly aware of all the phases of SDLC that the software would go through. </a:t>
            </a:r>
          </a:p>
          <a:p>
            <a:pPr algn="just"/>
            <a:r>
              <a:rPr lang="en-US" dirty="0"/>
              <a:t>Project manager may never directly involve in producing the end product but he controls and manages the activities involved in production.</a:t>
            </a:r>
          </a:p>
          <a:p>
            <a:pPr algn="just"/>
            <a:r>
              <a:rPr lang="en-US" dirty="0"/>
              <a:t>A project manager closely monitors the development process, prepares and executes various plans, arranges necessary and adequate resources, maintains communication among all team members in order to address issues of cost, budget, resources, time, quality and customer satisfaction.</a:t>
            </a:r>
          </a:p>
          <a:p>
            <a:endParaRPr lang="en-US" dirty="0"/>
          </a:p>
        </p:txBody>
      </p:sp>
    </p:spTree>
  </p:cSld>
  <p:clrMapOvr>
    <a:masterClrMapping/>
  </p:clrMapOvr>
</p:sld>
</file>

<file path=ppt/theme/theme1.xml><?xml version="1.0" encoding="utf-8"?>
<a:theme xmlns:a="http://schemas.openxmlformats.org/drawingml/2006/main" name="MIS Template">
  <a:themeElements>
    <a:clrScheme name="MIS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MIS Template">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333399"/>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rgbClr val="000066"/>
            </a:solidFill>
            <a:effectLst/>
            <a:latin typeface="Times New Roman" pitchFamily="18" charset="0"/>
          </a:defRPr>
        </a:defPPr>
      </a:lstStyle>
    </a:spDef>
    <a:lnDef>
      <a:spPr bwMode="auto">
        <a:xfrm>
          <a:off x="0" y="0"/>
          <a:ext cx="1" cy="1"/>
        </a:xfrm>
        <a:custGeom>
          <a:avLst/>
          <a:gdLst/>
          <a:ahLst/>
          <a:cxnLst/>
          <a:rect l="0" t="0" r="0" b="0"/>
          <a:pathLst/>
        </a:custGeom>
        <a:solidFill>
          <a:srgbClr val="333399"/>
        </a:solidFill>
        <a:ln w="9525" cap="flat" cmpd="sng" algn="ctr">
          <a:no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rgbClr val="000066"/>
            </a:solidFill>
            <a:effectLst/>
            <a:latin typeface="Times New Roman" pitchFamily="18" charset="0"/>
          </a:defRPr>
        </a:defPPr>
      </a:lstStyle>
    </a:lnDef>
  </a:objectDefaults>
  <a:extraClrSchemeLst>
    <a:extraClrScheme>
      <a:clrScheme name="MIS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MIS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MIS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MIS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MIS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MIS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MIS Templat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MIS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MIS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MIS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MIS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MIS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3565</TotalTime>
  <Words>4670</Words>
  <Application>Microsoft Office PowerPoint</Application>
  <PresentationFormat>On-screen Show (4:3)</PresentationFormat>
  <Paragraphs>685</Paragraphs>
  <Slides>89</Slides>
  <Notes>0</Notes>
  <HiddenSlides>0</HiddenSlides>
  <MMClips>0</MMClips>
  <ScaleCrop>false</ScaleCrop>
  <HeadingPairs>
    <vt:vector size="4" baseType="variant">
      <vt:variant>
        <vt:lpstr>Theme</vt:lpstr>
      </vt:variant>
      <vt:variant>
        <vt:i4>1</vt:i4>
      </vt:variant>
      <vt:variant>
        <vt:lpstr>Slide Titles</vt:lpstr>
      </vt:variant>
      <vt:variant>
        <vt:i4>89</vt:i4>
      </vt:variant>
    </vt:vector>
  </HeadingPairs>
  <TitlesOfParts>
    <vt:vector size="90" baseType="lpstr">
      <vt:lpstr>MIS Template</vt:lpstr>
      <vt:lpstr>Software Project Management  UNIT - 1</vt:lpstr>
      <vt:lpstr>Slide 2</vt:lpstr>
      <vt:lpstr>Slide 3</vt:lpstr>
      <vt:lpstr>Software Project Management</vt:lpstr>
      <vt:lpstr>Project</vt:lpstr>
      <vt:lpstr>Software Project </vt:lpstr>
      <vt:lpstr>      Need of software project management </vt:lpstr>
      <vt:lpstr>        Need of software project management </vt:lpstr>
      <vt:lpstr>Software project manager</vt:lpstr>
      <vt:lpstr>Software project manager</vt:lpstr>
      <vt:lpstr>Software project manager</vt:lpstr>
      <vt:lpstr>    Software Management Activities </vt:lpstr>
      <vt:lpstr>    Software Management Activities </vt:lpstr>
      <vt:lpstr>    Software Management Activities </vt:lpstr>
      <vt:lpstr>    Software Management Activities </vt:lpstr>
      <vt:lpstr>     Software Management Activities </vt:lpstr>
      <vt:lpstr>    Software Management Activities </vt:lpstr>
      <vt:lpstr>    Software Management Activities </vt:lpstr>
      <vt:lpstr>     Software Management Activities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conventional software Engineering  </vt:lpstr>
      <vt:lpstr> Principles of Modern Software Management  </vt:lpstr>
      <vt:lpstr> Principles of Modern Software Management  </vt:lpstr>
      <vt:lpstr> Principles of Modern Software Management  </vt:lpstr>
      <vt:lpstr> Principles of Modern Software Management  </vt:lpstr>
      <vt:lpstr> Principles of Modern Software Management  </vt:lpstr>
      <vt:lpstr>     Principles of Modern Software Management (Top 5 Principles)  </vt:lpstr>
      <vt:lpstr>Modern Process Approaches for Solving Conventional Problem</vt:lpstr>
      <vt:lpstr>     TRANSITIONING TO AN ITERATIVE PROCESS  </vt:lpstr>
      <vt:lpstr>     TRANSITIONING TO AN ITERATIVE PROCESS  </vt:lpstr>
      <vt:lpstr>     TRANSITIONING TO AN ITERATIVE PROCESS  </vt:lpstr>
      <vt:lpstr>     TRANSITIONING TO AN ITERATIVE PROCESS  </vt:lpstr>
      <vt:lpstr>     TRANSITIONING TO AN ITERATIVE PROCESS  </vt:lpstr>
      <vt:lpstr>     TRANSITIONING TO AN ITERATIVE PROCESS  </vt:lpstr>
      <vt:lpstr>     TRANSITIONING TO AN ITERATIVE PROCESS  </vt:lpstr>
      <vt:lpstr>The Waterfall Model  </vt:lpstr>
      <vt:lpstr>The Waterfall Model  </vt:lpstr>
      <vt:lpstr>The Waterfall Model  </vt:lpstr>
      <vt:lpstr>The Waterfall Model  </vt:lpstr>
      <vt:lpstr>The Waterfall Model  </vt:lpstr>
      <vt:lpstr>The Waterfall Model  </vt:lpstr>
      <vt:lpstr>The Waterfall Model  </vt:lpstr>
      <vt:lpstr>The Waterfall Model  </vt:lpstr>
      <vt:lpstr>The Waterfall Model  </vt:lpstr>
      <vt:lpstr>The Waterfall Model  </vt:lpstr>
      <vt:lpstr>Conventional Software Management Performance  </vt:lpstr>
      <vt:lpstr>Conventional Software Management Performance   Barry Boehm's "Industrial Software Metrics Top 10 List” is a good, objective characterization of the state of software development. (Cont..)</vt:lpstr>
      <vt:lpstr>Software Economics</vt:lpstr>
      <vt:lpstr>Software Economics</vt:lpstr>
      <vt:lpstr>Software Economics</vt:lpstr>
      <vt:lpstr>Software Economics</vt:lpstr>
      <vt:lpstr>Slide 60</vt:lpstr>
      <vt:lpstr>Slide 61</vt:lpstr>
      <vt:lpstr>Pragmatic Software Cost Estimation</vt:lpstr>
      <vt:lpstr>Pragmatic Software Cost Estimation</vt:lpstr>
      <vt:lpstr>Pragmatic Software Cost Estimation</vt:lpstr>
      <vt:lpstr>Pragmatic Software Cost Estimation</vt:lpstr>
      <vt:lpstr>Pragmatic Software Cost Estimation  </vt:lpstr>
      <vt:lpstr>Improving Software Economics  </vt:lpstr>
      <vt:lpstr>Slide 68</vt:lpstr>
      <vt:lpstr>REDUCING SOFTWARE PRODUCT SIZE  </vt:lpstr>
      <vt:lpstr>REDUCING SOFTWARE PRODUCT SIZE  </vt:lpstr>
      <vt:lpstr>REDUCING SOFTWARE PRODUCT SIZE  </vt:lpstr>
      <vt:lpstr>REDUCING SOFTWARE PRODUCT SIZE  </vt:lpstr>
      <vt:lpstr>REDUCING SOFTWARE PRODUCT SIZE  </vt:lpstr>
      <vt:lpstr>Slide 74</vt:lpstr>
      <vt:lpstr>REDUCING SOFTWARE PRODUCT SIZE  </vt:lpstr>
      <vt:lpstr>Slide 76</vt:lpstr>
      <vt:lpstr>IMPROVING SOFTWARE PROCESSES  </vt:lpstr>
      <vt:lpstr>IMPROVING SOFTWARE PROCESSES  </vt:lpstr>
      <vt:lpstr>IMPROVING TEAM EFFECTIVENESS    </vt:lpstr>
      <vt:lpstr>    </vt:lpstr>
      <vt:lpstr>    </vt:lpstr>
      <vt:lpstr>IMPROVING AUTOMATION THROUGH SOFTWARE ENVIRONMENTS    </vt:lpstr>
      <vt:lpstr>   </vt:lpstr>
      <vt:lpstr>Slide 84</vt:lpstr>
      <vt:lpstr> </vt:lpstr>
      <vt:lpstr>ACHIEVING REQUIRED QUALITY   </vt:lpstr>
      <vt:lpstr> ACHIEVING REQUIRED QUALITY  </vt:lpstr>
      <vt:lpstr>ACHIEVING REQUIRED QUALITY   </vt:lpstr>
      <vt:lpstr>PEER INSPECTIONS: A PRAGMATIC VIEW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Publication Reward</dc:title>
  <dc:creator>Admin</dc:creator>
  <cp:lastModifiedBy>DELL</cp:lastModifiedBy>
  <cp:revision>363</cp:revision>
  <dcterms:created xsi:type="dcterms:W3CDTF">2017-10-27T12:24:27Z</dcterms:created>
  <dcterms:modified xsi:type="dcterms:W3CDTF">2023-08-14T03:36:39Z</dcterms:modified>
</cp:coreProperties>
</file>

<file path=docProps/thumbnail.jpeg>
</file>